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0" r:id="rId2"/>
    <p:sldId id="261" r:id="rId3"/>
    <p:sldId id="269" r:id="rId4"/>
    <p:sldId id="276" r:id="rId5"/>
    <p:sldId id="271" r:id="rId6"/>
    <p:sldId id="273" r:id="rId7"/>
    <p:sldId id="281" r:id="rId8"/>
    <p:sldId id="279" r:id="rId9"/>
    <p:sldId id="280" r:id="rId10"/>
    <p:sldId id="282" r:id="rId11"/>
    <p:sldId id="278" r:id="rId12"/>
    <p:sldId id="266" r:id="rId13"/>
    <p:sldId id="291" r:id="rId14"/>
    <p:sldId id="270" r:id="rId15"/>
    <p:sldId id="277" r:id="rId16"/>
    <p:sldId id="284" r:id="rId17"/>
    <p:sldId id="285" r:id="rId18"/>
    <p:sldId id="292" r:id="rId19"/>
    <p:sldId id="283" r:id="rId20"/>
    <p:sldId id="262" r:id="rId21"/>
    <p:sldId id="268" r:id="rId22"/>
    <p:sldId id="287" r:id="rId23"/>
    <p:sldId id="288" r:id="rId24"/>
    <p:sldId id="289" r:id="rId25"/>
    <p:sldId id="263" r:id="rId26"/>
    <p:sldId id="290" r:id="rId27"/>
    <p:sldId id="264" r:id="rId28"/>
    <p:sldId id="286" r:id="rId29"/>
  </p:sldIdLst>
  <p:sldSz cx="12192000" cy="6858000"/>
  <p:notesSz cx="6858000" cy="9144000"/>
  <p:embeddedFontLst>
    <p:embeddedFont>
      <p:font typeface="Pretendard SemiBold" panose="02000703000000020004" pitchFamily="2" charset="-127"/>
      <p:bold r:id="rId31"/>
    </p:embeddedFont>
    <p:embeddedFont>
      <p:font typeface="Perpetua Titling MT" panose="02020502060505020804" pitchFamily="18" charset="0"/>
      <p:regular r:id="rId32"/>
      <p:bold r:id="rId33"/>
    </p:embeddedFont>
    <p:embeddedFont>
      <p:font typeface="Pretendard Medium" panose="02000603000000020004" pitchFamily="2" charset="-127"/>
      <p:regular r:id="rId34"/>
    </p:embeddedFont>
    <p:embeddedFont>
      <p:font typeface="Pretendard Thin" panose="02000203000000020004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Pretendard Light" panose="02000403000000020004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500"/>
    <a:srgbClr val="61BFB7"/>
    <a:srgbClr val="68B4E8"/>
    <a:srgbClr val="B3B485"/>
    <a:srgbClr val="000005"/>
    <a:srgbClr val="D0E2EC"/>
    <a:srgbClr val="BCD5E6"/>
    <a:srgbClr val="717171"/>
    <a:srgbClr val="477CA2"/>
    <a:srgbClr val="3F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3" autoAdjust="0"/>
  </p:normalViewPr>
  <p:slideViewPr>
    <p:cSldViewPr>
      <p:cViewPr>
        <p:scale>
          <a:sx n="75" d="100"/>
          <a:sy n="75" d="100"/>
        </p:scale>
        <p:origin x="70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762D8-3B2A-46DD-95B6-EB9142C3F12F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E0EA5-9C96-48B7-A751-68FE908CD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02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2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3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2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73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781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68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0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0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00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66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Load Balencer (Nginx)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클라이언트의 요청을 받아 분산합니다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20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API Gateway</a:t>
            </a:r>
          </a:p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Netflex Eureka, OSS, Spring Gateway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활용하여 서비스 탐색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등록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차단 등의 기능을 수행합니다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20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구조는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MSA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설계하였습니다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기능이 독립적이며 장애의 격리가 중요한 서비스이기에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MSA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선택하였습니다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각각의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Microservice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Docker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컨테이너로 묶어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EC2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올립니다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20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차량의 데이터는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WebSocket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사용하여 양방향 비동기 통신을 하도록 설계하였습니다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20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NoSQL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Redis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활용하였고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Massaging Queue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RabbitMQ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채택했습니다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서비스의 규모 상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Kafka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비해 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RabbitMQ</a:t>
            </a:r>
            <a:r>
              <a:rPr lang="ko-KR" altLang="en-US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가용성이 높은 것이 이유입니다</a:t>
            </a:r>
            <a:r>
              <a:rPr lang="en-US" altLang="ko-KR" sz="12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5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smtClean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13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30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1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75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7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8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2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0EA5-9C96-48B7-A751-68FE908CD4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6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9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1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7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2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9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2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4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5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BA1E2-CAF6-4E04-9604-376E7883DEA0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AA2D-010C-4290-BCBD-AB92788DD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1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microsoft.com/office/2007/relationships/hdphoto" Target="../media/hdphoto4.wdp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1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microsoft.com/office/2007/relationships/hdphoto" Target="../media/hdphoto4.wdp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1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microsoft.com/office/2007/relationships/hdphoto" Target="../media/hdphoto4.wdp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1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openxmlformats.org/officeDocument/2006/relationships/image" Target="../media/image18.svg"/><Relationship Id="rId17" Type="http://schemas.openxmlformats.org/officeDocument/2006/relationships/image" Target="../media/image14.svg"/><Relationship Id="rId2" Type="http://schemas.openxmlformats.org/officeDocument/2006/relationships/image" Target="../media/image18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19.png"/><Relationship Id="rId15" Type="http://schemas.openxmlformats.org/officeDocument/2006/relationships/image" Target="../media/image12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16.svg"/><Relationship Id="rId1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1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openxmlformats.org/officeDocument/2006/relationships/image" Target="../media/image18.svg"/><Relationship Id="rId17" Type="http://schemas.openxmlformats.org/officeDocument/2006/relationships/image" Target="../media/image14.svg"/><Relationship Id="rId2" Type="http://schemas.openxmlformats.org/officeDocument/2006/relationships/image" Target="../media/image18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19.png"/><Relationship Id="rId15" Type="http://schemas.openxmlformats.org/officeDocument/2006/relationships/image" Target="../media/image12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16.svg"/><Relationship Id="rId1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jpe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12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16.svg"/><Relationship Id="rId9" Type="http://schemas.microsoft.com/office/2007/relationships/hdphoto" Target="../media/hdphoto6.wdp"/><Relationship Id="rId1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18" Type="http://schemas.openxmlformats.org/officeDocument/2006/relationships/image" Target="../media/image6.png"/><Relationship Id="rId3" Type="http://schemas.openxmlformats.org/officeDocument/2006/relationships/image" Target="../media/image12.png"/><Relationship Id="rId21" Type="http://schemas.openxmlformats.org/officeDocument/2006/relationships/image" Target="../media/image27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5" Type="http://schemas.openxmlformats.org/officeDocument/2006/relationships/image" Target="../media/image3.png"/><Relationship Id="rId10" Type="http://schemas.microsoft.com/office/2007/relationships/hdphoto" Target="../media/hdphoto6.wdp"/><Relationship Id="rId19" Type="http://schemas.openxmlformats.org/officeDocument/2006/relationships/image" Target="../media/image25.jpeg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5" Type="http://schemas.openxmlformats.org/officeDocument/2006/relationships/image" Target="../media/image29.jpe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16.svg"/><Relationship Id="rId9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12" Type="http://schemas.microsoft.com/office/2007/relationships/hdphoto" Target="../media/hdphoto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16.svg"/><Relationship Id="rId9" Type="http://schemas.microsoft.com/office/2007/relationships/hdphoto" Target="../media/hdphoto6.wdp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12" Type="http://schemas.microsoft.com/office/2007/relationships/hdphoto" Target="../media/hdphoto3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37.gif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openxmlformats.org/officeDocument/2006/relationships/image" Target="../media/image16.jpe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microsoft.com/office/2007/relationships/hdphoto" Target="../media/hdphoto4.wdp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4.sv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5" Type="http://schemas.microsoft.com/office/2007/relationships/hdphoto" Target="../media/hdphoto4.wdp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 rot="10800000">
            <a:off x="-1" y="0"/>
            <a:ext cx="11951296" cy="6858000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Picture 4" descr="기아 EV9를 통해 소개된 기아 EV 인포테인먼트 시스템의 GUI를 보여주는 인포그래픽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8" r="35260"/>
          <a:stretch/>
        </p:blipFill>
        <p:spPr bwMode="auto">
          <a:xfrm>
            <a:off x="8246992" y="-5"/>
            <a:ext cx="395285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기아 EV9를 통해 소개된 기아 EV 인포테인먼트 시스템의 GUI를 보여주는 인포그래픽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18"/>
          <a:stretch/>
        </p:blipFill>
        <p:spPr bwMode="auto">
          <a:xfrm>
            <a:off x="1" y="0"/>
            <a:ext cx="393575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직사각형 96"/>
          <p:cNvSpPr/>
          <p:nvPr/>
        </p:nvSpPr>
        <p:spPr>
          <a:xfrm rot="10800000">
            <a:off x="-5110" y="-1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09" y="4149081"/>
            <a:ext cx="12186891" cy="270891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rot="10800000">
            <a:off x="3936000" y="-4"/>
            <a:ext cx="4320000" cy="6858003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3352" y="769741"/>
            <a:ext cx="1260281" cy="28007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A707 Moonshot</a:t>
            </a:r>
          </a:p>
          <a:p>
            <a:pPr>
              <a:lnSpc>
                <a:spcPct val="200000"/>
              </a:lnSpc>
            </a:pPr>
            <a:endParaRPr lang="en-US" altLang="ko-KR" sz="100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문예찬</a:t>
            </a:r>
            <a:endParaRPr lang="en-US" altLang="ko-KR" sz="1200" smtClean="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김찬호</a:t>
            </a:r>
            <a:endParaRPr lang="en-US" altLang="ko-KR" sz="1200" smtClean="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김태민</a:t>
            </a:r>
            <a:endParaRPr lang="en-US" altLang="ko-KR" sz="1200" smtClean="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이석현</a:t>
            </a:r>
            <a:endParaRPr lang="en-US" altLang="ko-KR" sz="1200" smtClean="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이예진</a:t>
            </a:r>
            <a:endParaRPr lang="en-US" altLang="ko-KR" sz="1200" smtClean="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mtClean="0">
                <a:solidFill>
                  <a:schemeClr val="bg1"/>
                </a:solidFill>
                <a:effectLst>
                  <a:outerShdw blurRad="50800" dist="38100" dir="5400000" algn="t" rotWithShape="0">
                    <a:srgbClr val="374456"/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홍정주</a:t>
            </a:r>
            <a:endParaRPr lang="ko-KR" altLang="en-US" sz="1200">
              <a:solidFill>
                <a:schemeClr val="bg1"/>
              </a:solidFill>
              <a:effectLst>
                <a:outerShdw blurRad="50800" dist="38100" dir="5400000" algn="t" rotWithShape="0">
                  <a:srgbClr val="374456"/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7152" y="1173969"/>
            <a:ext cx="249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SemiBold" panose="02000703000000020004" pitchFamily="2" charset="-127"/>
                <a:cs typeface="Pretendard SemiBold" panose="02000703000000020004" pitchFamily="2" charset="-127"/>
              </a:rPr>
              <a:t>Vanish</a:t>
            </a:r>
            <a:endParaRPr lang="ko-KR" altLang="en-US" sz="3600">
              <a:solidFill>
                <a:schemeClr val="bg1"/>
              </a:solidFill>
              <a:latin typeface="Perpetua Titling MT" panose="02020502060505020804" pitchFamily="18" charset="0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352" y="260648"/>
            <a:ext cx="159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Week 3 Presentation</a:t>
            </a:r>
            <a:endParaRPr lang="ko-KR" altLang="en-US" sz="12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5365" y="2345605"/>
            <a:ext cx="136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당신이 내리는 순간</a:t>
            </a:r>
            <a:r>
              <a:rPr lang="en-US" altLang="ko-KR" sz="12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차량은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사라진다</a:t>
            </a:r>
            <a:endParaRPr lang="ko-KR" altLang="en-US" sz="1200">
              <a:solidFill>
                <a:schemeClr val="bg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52000" y="2071304"/>
            <a:ext cx="288000" cy="0"/>
          </a:xfrm>
          <a:prstGeom prst="line">
            <a:avLst/>
          </a:prstGeom>
          <a:ln w="19050">
            <a:solidFill>
              <a:srgbClr val="61B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4619838" y="3602098"/>
            <a:ext cx="2808312" cy="2731570"/>
            <a:chOff x="8881217" y="3714579"/>
            <a:chExt cx="2808312" cy="2731570"/>
          </a:xfrm>
        </p:grpSpPr>
        <p:cxnSp>
          <p:nvCxnSpPr>
            <p:cNvPr id="48" name="꺾인 연결선 47"/>
            <p:cNvCxnSpPr/>
            <p:nvPr/>
          </p:nvCxnSpPr>
          <p:spPr>
            <a:xfrm rot="5400000" flipH="1" flipV="1">
              <a:off x="10007664" y="4282913"/>
              <a:ext cx="724234" cy="375062"/>
            </a:xfrm>
            <a:prstGeom prst="bentConnector3">
              <a:avLst>
                <a:gd name="adj1" fmla="val 73486"/>
              </a:avLst>
            </a:prstGeom>
            <a:ln w="19050">
              <a:solidFill>
                <a:srgbClr val="FFFFFF">
                  <a:alpha val="69804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https://www.hyundai.co.kr/image/upload/asset_library/MDA00000000000008358/df92d355f56c4eef978afaf78f66d42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1" t="20414" r="26510" b="22426"/>
            <a:stretch/>
          </p:blipFill>
          <p:spPr bwMode="auto">
            <a:xfrm>
              <a:off x="9585156" y="4711343"/>
              <a:ext cx="391788" cy="39178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524930" y="4454719"/>
              <a:ext cx="479949" cy="959897"/>
            </a:xfrm>
            <a:prstGeom prst="roundRect">
              <a:avLst>
                <a:gd name="adj" fmla="val 1059"/>
              </a:avLst>
            </a:prstGeom>
            <a:noFill/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9762527" y="3714579"/>
              <a:ext cx="1045692" cy="1381086"/>
            </a:xfrm>
            <a:custGeom>
              <a:avLst/>
              <a:gdLst>
                <a:gd name="connsiteX0" fmla="*/ 0 w 1589703"/>
                <a:gd name="connsiteY0" fmla="*/ 0 h 2099582"/>
                <a:gd name="connsiteX1" fmla="*/ 1589703 w 1589703"/>
                <a:gd name="connsiteY1" fmla="*/ 0 h 2099582"/>
                <a:gd name="connsiteX2" fmla="*/ 1589703 w 1589703"/>
                <a:gd name="connsiteY2" fmla="*/ 2099582 h 2099582"/>
                <a:gd name="connsiteX3" fmla="*/ 432589 w 1589703"/>
                <a:gd name="connsiteY3" fmla="*/ 2099582 h 2099582"/>
                <a:gd name="connsiteX4" fmla="*/ 432589 w 1589703"/>
                <a:gd name="connsiteY4" fmla="*/ 1114664 h 2099582"/>
                <a:gd name="connsiteX5" fmla="*/ 379610 w 1589703"/>
                <a:gd name="connsiteY5" fmla="*/ 1061685 h 2099582"/>
                <a:gd name="connsiteX6" fmla="*/ 0 w 1589703"/>
                <a:gd name="connsiteY6" fmla="*/ 1061685 h 209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703" h="2099582">
                  <a:moveTo>
                    <a:pt x="0" y="0"/>
                  </a:moveTo>
                  <a:lnTo>
                    <a:pt x="1589703" y="0"/>
                  </a:lnTo>
                  <a:lnTo>
                    <a:pt x="1589703" y="2099582"/>
                  </a:lnTo>
                  <a:lnTo>
                    <a:pt x="432589" y="2099582"/>
                  </a:lnTo>
                  <a:lnTo>
                    <a:pt x="432589" y="1114664"/>
                  </a:lnTo>
                  <a:cubicBezTo>
                    <a:pt x="432589" y="1085405"/>
                    <a:pt x="408869" y="1061685"/>
                    <a:pt x="379610" y="1061685"/>
                  </a:cubicBezTo>
                  <a:lnTo>
                    <a:pt x="0" y="1061685"/>
                  </a:lnTo>
                  <a:close/>
                </a:path>
              </a:pathLst>
            </a:custGeom>
            <a:noFill/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 rot="5400000">
              <a:off x="9930510" y="4560427"/>
              <a:ext cx="844864" cy="2400778"/>
            </a:xfrm>
            <a:custGeom>
              <a:avLst/>
              <a:gdLst>
                <a:gd name="connsiteX0" fmla="*/ 0 w 844864"/>
                <a:gd name="connsiteY0" fmla="*/ 1200389 h 2400778"/>
                <a:gd name="connsiteX1" fmla="*/ 140839 w 844864"/>
                <a:gd name="connsiteY1" fmla="*/ 0 h 2400778"/>
                <a:gd name="connsiteX2" fmla="*/ 844864 w 844864"/>
                <a:gd name="connsiteY2" fmla="*/ 0 h 2400778"/>
                <a:gd name="connsiteX3" fmla="*/ 704025 w 844864"/>
                <a:gd name="connsiteY3" fmla="*/ 1200389 h 2400778"/>
                <a:gd name="connsiteX4" fmla="*/ 844864 w 844864"/>
                <a:gd name="connsiteY4" fmla="*/ 2400778 h 2400778"/>
                <a:gd name="connsiteX5" fmla="*/ 140839 w 844864"/>
                <a:gd name="connsiteY5" fmla="*/ 2400778 h 2400778"/>
                <a:gd name="connsiteX6" fmla="*/ 62082 w 844864"/>
                <a:gd name="connsiteY6" fmla="*/ 2195744 h 2400778"/>
                <a:gd name="connsiteX7" fmla="*/ 45201 w 844864"/>
                <a:gd name="connsiteY7" fmla="*/ 2077012 h 2400778"/>
                <a:gd name="connsiteX8" fmla="*/ 82935 w 844864"/>
                <a:gd name="connsiteY8" fmla="*/ 2077012 h 2400778"/>
                <a:gd name="connsiteX9" fmla="*/ 124843 w 844864"/>
                <a:gd name="connsiteY9" fmla="*/ 2035104 h 2400778"/>
                <a:gd name="connsiteX10" fmla="*/ 124843 w 844864"/>
                <a:gd name="connsiteY10" fmla="*/ 1541750 h 2400778"/>
                <a:gd name="connsiteX11" fmla="*/ 82935 w 844864"/>
                <a:gd name="connsiteY11" fmla="*/ 1499842 h 2400778"/>
                <a:gd name="connsiteX12" fmla="*/ 4956 w 844864"/>
                <a:gd name="connsiteY12" fmla="*/ 1499842 h 2400778"/>
                <a:gd name="connsiteX13" fmla="*/ 2860 w 844864"/>
                <a:gd name="connsiteY13" fmla="*/ 1442280 h 2400778"/>
                <a:gd name="connsiteX14" fmla="*/ 0 w 844864"/>
                <a:gd name="connsiteY14" fmla="*/ 1200389 h 24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4864" h="2400778">
                  <a:moveTo>
                    <a:pt x="0" y="1200389"/>
                  </a:moveTo>
                  <a:cubicBezTo>
                    <a:pt x="0" y="537534"/>
                    <a:pt x="63027" y="0"/>
                    <a:pt x="140839" y="0"/>
                  </a:cubicBezTo>
                  <a:lnTo>
                    <a:pt x="844864" y="0"/>
                  </a:lnTo>
                  <a:cubicBezTo>
                    <a:pt x="767052" y="0"/>
                    <a:pt x="704025" y="537534"/>
                    <a:pt x="704025" y="1200389"/>
                  </a:cubicBezTo>
                  <a:cubicBezTo>
                    <a:pt x="704025" y="1863244"/>
                    <a:pt x="767052" y="2400778"/>
                    <a:pt x="844864" y="2400778"/>
                  </a:cubicBezTo>
                  <a:lnTo>
                    <a:pt x="140839" y="2400778"/>
                  </a:lnTo>
                  <a:cubicBezTo>
                    <a:pt x="111660" y="2400778"/>
                    <a:pt x="84559" y="2325187"/>
                    <a:pt x="62082" y="2195744"/>
                  </a:cubicBezTo>
                  <a:lnTo>
                    <a:pt x="45201" y="2077012"/>
                  </a:lnTo>
                  <a:lnTo>
                    <a:pt x="82935" y="2077012"/>
                  </a:lnTo>
                  <a:cubicBezTo>
                    <a:pt x="106080" y="2077012"/>
                    <a:pt x="124843" y="2058249"/>
                    <a:pt x="124843" y="2035104"/>
                  </a:cubicBezTo>
                  <a:lnTo>
                    <a:pt x="124843" y="1541750"/>
                  </a:lnTo>
                  <a:cubicBezTo>
                    <a:pt x="124843" y="1518605"/>
                    <a:pt x="106080" y="1499842"/>
                    <a:pt x="82935" y="1499842"/>
                  </a:cubicBezTo>
                  <a:lnTo>
                    <a:pt x="4956" y="1499842"/>
                  </a:lnTo>
                  <a:lnTo>
                    <a:pt x="2860" y="1442280"/>
                  </a:lnTo>
                  <a:cubicBezTo>
                    <a:pt x="985" y="1364145"/>
                    <a:pt x="0" y="1283246"/>
                    <a:pt x="0" y="1200389"/>
                  </a:cubicBezTo>
                  <a:close/>
                </a:path>
              </a:pathLst>
            </a:custGeom>
            <a:noFill/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rot="5400000">
              <a:off x="10031018" y="4605190"/>
              <a:ext cx="643847" cy="2291061"/>
            </a:xfrm>
            <a:custGeom>
              <a:avLst/>
              <a:gdLst>
                <a:gd name="connsiteX0" fmla="*/ 0 w 643847"/>
                <a:gd name="connsiteY0" fmla="*/ 1111172 h 2291061"/>
                <a:gd name="connsiteX1" fmla="*/ 1856 w 643847"/>
                <a:gd name="connsiteY1" fmla="*/ 914694 h 2291061"/>
                <a:gd name="connsiteX2" fmla="*/ 107059 w 643847"/>
                <a:gd name="connsiteY2" fmla="*/ 0 h 2291061"/>
                <a:gd name="connsiteX3" fmla="*/ 643847 w 643847"/>
                <a:gd name="connsiteY3" fmla="*/ 0 h 2291061"/>
                <a:gd name="connsiteX4" fmla="*/ 538644 w 643847"/>
                <a:gd name="connsiteY4" fmla="*/ 914694 h 2291061"/>
                <a:gd name="connsiteX5" fmla="*/ 536788 w 643847"/>
                <a:gd name="connsiteY5" fmla="*/ 1111172 h 2291061"/>
                <a:gd name="connsiteX6" fmla="*/ 0 w 643847"/>
                <a:gd name="connsiteY6" fmla="*/ 1179889 h 2291061"/>
                <a:gd name="connsiteX7" fmla="*/ 536788 w 643847"/>
                <a:gd name="connsiteY7" fmla="*/ 1179889 h 2291061"/>
                <a:gd name="connsiteX8" fmla="*/ 538644 w 643847"/>
                <a:gd name="connsiteY8" fmla="*/ 1376367 h 2291061"/>
                <a:gd name="connsiteX9" fmla="*/ 643847 w 643847"/>
                <a:gd name="connsiteY9" fmla="*/ 2291061 h 2291061"/>
                <a:gd name="connsiteX10" fmla="*/ 107059 w 643847"/>
                <a:gd name="connsiteY10" fmla="*/ 2291061 h 2291061"/>
                <a:gd name="connsiteX11" fmla="*/ 53599 w 643847"/>
                <a:gd name="connsiteY11" fmla="*/ 2139270 h 2291061"/>
                <a:gd name="connsiteX12" fmla="*/ 41734 w 643847"/>
                <a:gd name="connsiteY12" fmla="*/ 2051549 h 2291061"/>
                <a:gd name="connsiteX13" fmla="*/ 58343 w 643847"/>
                <a:gd name="connsiteY13" fmla="*/ 2040350 h 2291061"/>
                <a:gd name="connsiteX14" fmla="*/ 84015 w 643847"/>
                <a:gd name="connsiteY14" fmla="*/ 1978373 h 2291061"/>
                <a:gd name="connsiteX15" fmla="*/ 84015 w 643847"/>
                <a:gd name="connsiteY15" fmla="*/ 1485815 h 2291061"/>
                <a:gd name="connsiteX16" fmla="*/ 30483 w 643847"/>
                <a:gd name="connsiteY16" fmla="*/ 1405054 h 2291061"/>
                <a:gd name="connsiteX17" fmla="*/ 2497 w 643847"/>
                <a:gd name="connsiteY17" fmla="*/ 1399404 h 2291061"/>
                <a:gd name="connsiteX18" fmla="*/ 1856 w 643847"/>
                <a:gd name="connsiteY18" fmla="*/ 1376367 h 229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3847" h="2291061">
                  <a:moveTo>
                    <a:pt x="0" y="1111172"/>
                  </a:moveTo>
                  <a:lnTo>
                    <a:pt x="1856" y="914694"/>
                  </a:lnTo>
                  <a:cubicBezTo>
                    <a:pt x="11866" y="392741"/>
                    <a:pt x="55147" y="0"/>
                    <a:pt x="107059" y="0"/>
                  </a:cubicBezTo>
                  <a:lnTo>
                    <a:pt x="643847" y="0"/>
                  </a:lnTo>
                  <a:cubicBezTo>
                    <a:pt x="591935" y="0"/>
                    <a:pt x="548654" y="392741"/>
                    <a:pt x="538644" y="914694"/>
                  </a:cubicBezTo>
                  <a:lnTo>
                    <a:pt x="536788" y="1111172"/>
                  </a:lnTo>
                  <a:close/>
                  <a:moveTo>
                    <a:pt x="0" y="1179889"/>
                  </a:moveTo>
                  <a:lnTo>
                    <a:pt x="536788" y="1179889"/>
                  </a:lnTo>
                  <a:lnTo>
                    <a:pt x="538644" y="1376367"/>
                  </a:lnTo>
                  <a:cubicBezTo>
                    <a:pt x="548654" y="1898319"/>
                    <a:pt x="591935" y="2291061"/>
                    <a:pt x="643847" y="2291061"/>
                  </a:cubicBezTo>
                  <a:lnTo>
                    <a:pt x="107059" y="2291061"/>
                  </a:lnTo>
                  <a:cubicBezTo>
                    <a:pt x="87592" y="2291061"/>
                    <a:pt x="69339" y="2235832"/>
                    <a:pt x="53599" y="2139270"/>
                  </a:cubicBezTo>
                  <a:lnTo>
                    <a:pt x="41734" y="2051549"/>
                  </a:lnTo>
                  <a:lnTo>
                    <a:pt x="58343" y="2040350"/>
                  </a:lnTo>
                  <a:cubicBezTo>
                    <a:pt x="74205" y="2024489"/>
                    <a:pt x="84015" y="2002576"/>
                    <a:pt x="84015" y="1978373"/>
                  </a:cubicBezTo>
                  <a:lnTo>
                    <a:pt x="84015" y="1485815"/>
                  </a:lnTo>
                  <a:cubicBezTo>
                    <a:pt x="84015" y="1449510"/>
                    <a:pt x="61942" y="1418360"/>
                    <a:pt x="30483" y="1405054"/>
                  </a:cubicBezTo>
                  <a:lnTo>
                    <a:pt x="2497" y="1399404"/>
                  </a:lnTo>
                  <a:lnTo>
                    <a:pt x="1856" y="1376367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alpha val="40000"/>
                  </a:schemeClr>
                </a:gs>
                <a:gs pos="100000">
                  <a:srgbClr val="3F5064">
                    <a:alpha val="80000"/>
                  </a:srgbClr>
                </a:gs>
                <a:gs pos="60000">
                  <a:schemeClr val="bg1">
                    <a:alpha val="70000"/>
                  </a:schemeClr>
                </a:gs>
                <a:gs pos="0">
                  <a:srgbClr val="3F5064">
                    <a:alpha val="50000"/>
                  </a:srgbClr>
                </a:gs>
              </a:gsLst>
              <a:lin ang="162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0437789" y="3979876"/>
              <a:ext cx="242719" cy="242719"/>
            </a:xfrm>
            <a:prstGeom prst="ellipse">
              <a:avLst/>
            </a:prstGeom>
            <a:solidFill>
              <a:srgbClr val="D29500">
                <a:alpha val="6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8897" y="3771492"/>
              <a:ext cx="336834" cy="3368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</p:pic>
        <p:grpSp>
          <p:nvGrpSpPr>
            <p:cNvPr id="66" name="그룹 65"/>
            <p:cNvGrpSpPr/>
            <p:nvPr/>
          </p:nvGrpSpPr>
          <p:grpSpPr>
            <a:xfrm>
              <a:off x="9764904" y="3901082"/>
              <a:ext cx="263418" cy="535447"/>
              <a:chOff x="9755027" y="3909772"/>
              <a:chExt cx="263418" cy="535447"/>
            </a:xfrm>
          </p:grpSpPr>
          <p:sp>
            <p:nvSpPr>
              <p:cNvPr id="60" name="오른쪽 화살표 59"/>
              <p:cNvSpPr/>
              <p:nvPr/>
            </p:nvSpPr>
            <p:spPr>
              <a:xfrm rot="18836234">
                <a:off x="9617058" y="4047741"/>
                <a:ext cx="432048" cy="156110"/>
              </a:xfrm>
              <a:prstGeom prst="rightArrow">
                <a:avLst>
                  <a:gd name="adj1" fmla="val 57418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rgbClr val="68B4E8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오른쪽 화살표 60"/>
              <p:cNvSpPr/>
              <p:nvPr/>
            </p:nvSpPr>
            <p:spPr>
              <a:xfrm rot="18836234" flipH="1">
                <a:off x="9724366" y="4151140"/>
                <a:ext cx="432048" cy="156110"/>
              </a:xfrm>
              <a:prstGeom prst="rightArrow">
                <a:avLst>
                  <a:gd name="adj1" fmla="val 57418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rgbClr val="D29500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266" y="4714420"/>
              <a:ext cx="285726" cy="2857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60000"/>
                </a:prstClr>
              </a:outerShdw>
            </a:effectLst>
          </p:spPr>
        </p:pic>
        <p:grpSp>
          <p:nvGrpSpPr>
            <p:cNvPr id="67" name="그룹 66"/>
            <p:cNvGrpSpPr/>
            <p:nvPr/>
          </p:nvGrpSpPr>
          <p:grpSpPr>
            <a:xfrm>
              <a:off x="10352942" y="5019700"/>
              <a:ext cx="305129" cy="432048"/>
              <a:chOff x="10596418" y="4982524"/>
              <a:chExt cx="305129" cy="432048"/>
            </a:xfrm>
          </p:grpSpPr>
          <p:sp>
            <p:nvSpPr>
              <p:cNvPr id="55" name="오른쪽 화살표 54"/>
              <p:cNvSpPr/>
              <p:nvPr/>
            </p:nvSpPr>
            <p:spPr>
              <a:xfrm rot="16200000">
                <a:off x="10458449" y="5120493"/>
                <a:ext cx="432048" cy="156110"/>
              </a:xfrm>
              <a:prstGeom prst="rightArrow">
                <a:avLst>
                  <a:gd name="adj1" fmla="val 57418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rgbClr val="68B4E8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 rot="16200000" flipH="1">
                <a:off x="10607468" y="5120493"/>
                <a:ext cx="432048" cy="156110"/>
              </a:xfrm>
              <a:prstGeom prst="rightArrow">
                <a:avLst>
                  <a:gd name="adj1" fmla="val 57418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rgbClr val="D29500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"/>
            <a:stretch>
              <a:fillRect/>
            </a:stretch>
          </p:blipFill>
          <p:spPr>
            <a:xfrm>
              <a:off x="10413677" y="5451748"/>
              <a:ext cx="229922" cy="347069"/>
            </a:xfrm>
            <a:custGeom>
              <a:avLst/>
              <a:gdLst>
                <a:gd name="connsiteX0" fmla="*/ 344271 w 2065585"/>
                <a:gd name="connsiteY0" fmla="*/ 0 h 3118021"/>
                <a:gd name="connsiteX1" fmla="*/ 1721314 w 2065585"/>
                <a:gd name="connsiteY1" fmla="*/ 0 h 3118021"/>
                <a:gd name="connsiteX2" fmla="*/ 2065585 w 2065585"/>
                <a:gd name="connsiteY2" fmla="*/ 344271 h 3118021"/>
                <a:gd name="connsiteX3" fmla="*/ 2065585 w 2065585"/>
                <a:gd name="connsiteY3" fmla="*/ 3118021 h 3118021"/>
                <a:gd name="connsiteX4" fmla="*/ 0 w 2065585"/>
                <a:gd name="connsiteY4" fmla="*/ 3118021 h 3118021"/>
                <a:gd name="connsiteX5" fmla="*/ 0 w 2065585"/>
                <a:gd name="connsiteY5" fmla="*/ 344271 h 3118021"/>
                <a:gd name="connsiteX6" fmla="*/ 344271 w 2065585"/>
                <a:gd name="connsiteY6" fmla="*/ 0 h 311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585" h="3118021">
                  <a:moveTo>
                    <a:pt x="344271" y="0"/>
                  </a:moveTo>
                  <a:lnTo>
                    <a:pt x="1721314" y="0"/>
                  </a:lnTo>
                  <a:cubicBezTo>
                    <a:pt x="1911450" y="0"/>
                    <a:pt x="2065585" y="154135"/>
                    <a:pt x="2065585" y="344271"/>
                  </a:cubicBezTo>
                  <a:lnTo>
                    <a:pt x="2065585" y="3118021"/>
                  </a:lnTo>
                  <a:lnTo>
                    <a:pt x="0" y="3118021"/>
                  </a:lnTo>
                  <a:lnTo>
                    <a:pt x="0" y="344271"/>
                  </a:lnTo>
                  <a:cubicBezTo>
                    <a:pt x="0" y="154135"/>
                    <a:pt x="154135" y="0"/>
                    <a:pt x="344271" y="0"/>
                  </a:cubicBezTo>
                  <a:close/>
                </a:path>
              </a:pathLst>
            </a:custGeom>
          </p:spPr>
        </p:pic>
        <p:sp>
          <p:nvSpPr>
            <p:cNvPr id="71" name="양쪽 모서리가 둥근 사각형 70"/>
            <p:cNvSpPr/>
            <p:nvPr/>
          </p:nvSpPr>
          <p:spPr>
            <a:xfrm flipV="1">
              <a:off x="10413676" y="5765950"/>
              <a:ext cx="229922" cy="173627"/>
            </a:xfrm>
            <a:prstGeom prst="round2SameRect">
              <a:avLst/>
            </a:prstGeom>
            <a:gradFill flip="none" rotWithShape="1">
              <a:gsLst>
                <a:gs pos="0">
                  <a:srgbClr val="3C948C">
                    <a:shade val="30000"/>
                    <a:satMod val="115000"/>
                  </a:srgbClr>
                </a:gs>
                <a:gs pos="50000">
                  <a:srgbClr val="3C948C">
                    <a:shade val="67500"/>
                    <a:satMod val="115000"/>
                  </a:srgbClr>
                </a:gs>
                <a:gs pos="100000">
                  <a:srgbClr val="3C948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7867" y="5775093"/>
              <a:ext cx="169697" cy="65237"/>
            </a:xfrm>
            <a:prstGeom prst="rect">
              <a:avLst/>
            </a:prstGeom>
          </p:spPr>
        </p:pic>
        <p:sp>
          <p:nvSpPr>
            <p:cNvPr id="95" name="모서리가 둥근 직사각형 94"/>
            <p:cNvSpPr/>
            <p:nvPr/>
          </p:nvSpPr>
          <p:spPr>
            <a:xfrm flipV="1">
              <a:off x="10413676" y="5451747"/>
              <a:ext cx="229922" cy="487830"/>
            </a:xfrm>
            <a:prstGeom prst="roundRect">
              <a:avLst>
                <a:gd name="adj" fmla="val 14596"/>
              </a:avLst>
            </a:prstGeom>
            <a:gradFill flip="none" rotWithShape="1">
              <a:gsLst>
                <a:gs pos="0">
                  <a:srgbClr val="3F5064">
                    <a:alpha val="40000"/>
                  </a:srgbClr>
                </a:gs>
                <a:gs pos="100000">
                  <a:schemeClr val="tx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8881217" y="6176061"/>
              <a:ext cx="2808312" cy="270088"/>
            </a:xfrm>
            <a:prstGeom prst="rect">
              <a:avLst/>
            </a:prstGeom>
            <a:gradFill>
              <a:gsLst>
                <a:gs pos="0">
                  <a:srgbClr val="000005"/>
                </a:gs>
                <a:gs pos="100000">
                  <a:srgbClr val="000005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4869664" y="940736"/>
            <a:ext cx="2452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자율주행 </a:t>
            </a: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자동 주차 </a:t>
            </a:r>
            <a:r>
              <a:rPr lang="ko-KR" altLang="en-US" sz="1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</a:t>
            </a: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호출 서비스</a:t>
            </a:r>
            <a:endParaRPr lang="ko-KR" altLang="en-US" sz="1000">
              <a:solidFill>
                <a:schemeClr val="bg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6616559" y="4252871"/>
            <a:ext cx="350004" cy="274654"/>
            <a:chOff x="6616559" y="4252871"/>
            <a:chExt cx="350004" cy="274654"/>
          </a:xfrm>
        </p:grpSpPr>
        <p:cxnSp>
          <p:nvCxnSpPr>
            <p:cNvPr id="110" name="꺾인 연결선 109"/>
            <p:cNvCxnSpPr/>
            <p:nvPr/>
          </p:nvCxnSpPr>
          <p:spPr>
            <a:xfrm>
              <a:off x="6616559" y="4252871"/>
              <a:ext cx="343537" cy="184241"/>
            </a:xfrm>
            <a:prstGeom prst="bentConnector3">
              <a:avLst>
                <a:gd name="adj1" fmla="val 45610"/>
              </a:avLst>
            </a:prstGeom>
            <a:ln>
              <a:solidFill>
                <a:srgbClr val="FFFFFF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6888087" y="4365104"/>
              <a:ext cx="78476" cy="162421"/>
            </a:xfrm>
            <a:prstGeom prst="rect">
              <a:avLst/>
            </a:prstGeom>
            <a:gradFill flip="none" rotWithShape="1">
              <a:gsLst>
                <a:gs pos="0">
                  <a:srgbClr val="010102"/>
                </a:gs>
                <a:gs pos="100000">
                  <a:srgbClr val="010102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6910163" y="4318161"/>
            <a:ext cx="114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smtClean="0">
                <a:solidFill>
                  <a:srgbClr val="D295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Self-Driving</a:t>
            </a:r>
            <a:r>
              <a:rPr lang="ko-KR" altLang="en-US" sz="1000" smtClean="0">
                <a:solidFill>
                  <a:srgbClr val="D295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smtClean="0">
                <a:solidFill>
                  <a:srgbClr val="D295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Car</a:t>
            </a:r>
          </a:p>
        </p:txBody>
      </p:sp>
      <p:grpSp>
        <p:nvGrpSpPr>
          <p:cNvPr id="119" name="그룹 118"/>
          <p:cNvGrpSpPr/>
          <p:nvPr/>
        </p:nvGrpSpPr>
        <p:grpSpPr>
          <a:xfrm rot="10800000">
            <a:off x="4550009" y="4790162"/>
            <a:ext cx="623629" cy="241501"/>
            <a:chOff x="6648455" y="4233166"/>
            <a:chExt cx="623629" cy="241501"/>
          </a:xfrm>
        </p:grpSpPr>
        <p:cxnSp>
          <p:nvCxnSpPr>
            <p:cNvPr id="120" name="꺾인 연결선 119"/>
            <p:cNvCxnSpPr>
              <a:endCxn id="122" idx="2"/>
            </p:cNvCxnSpPr>
            <p:nvPr/>
          </p:nvCxnSpPr>
          <p:spPr>
            <a:xfrm>
              <a:off x="6648455" y="4233166"/>
              <a:ext cx="550887" cy="239942"/>
            </a:xfrm>
            <a:prstGeom prst="bentConnector2">
              <a:avLst/>
            </a:prstGeom>
            <a:ln>
              <a:solidFill>
                <a:srgbClr val="FFFFFF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 rot="5400000">
              <a:off x="7151636" y="4354218"/>
              <a:ext cx="78476" cy="162421"/>
            </a:xfrm>
            <a:prstGeom prst="rect">
              <a:avLst/>
            </a:prstGeom>
            <a:gradFill flip="none" rotWithShape="1">
              <a:gsLst>
                <a:gs pos="0">
                  <a:srgbClr val="010102"/>
                </a:gs>
                <a:gs pos="100000">
                  <a:srgbClr val="010102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4061429" y="4545500"/>
            <a:ext cx="112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mtClean="0">
                <a:solidFill>
                  <a:srgbClr val="68B4E8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Connected App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685256" y="6114050"/>
            <a:ext cx="1459642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just"/>
            <a:r>
              <a:rPr lang="en-US" altLang="ko-KR" sz="1000" smtClean="0">
                <a:solidFill>
                  <a:srgbClr val="61BFB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Infortainment System</a:t>
            </a:r>
          </a:p>
        </p:txBody>
      </p:sp>
      <p:grpSp>
        <p:nvGrpSpPr>
          <p:cNvPr id="2056" name="그룹 2055"/>
          <p:cNvGrpSpPr/>
          <p:nvPr/>
        </p:nvGrpSpPr>
        <p:grpSpPr>
          <a:xfrm>
            <a:off x="5375920" y="6091182"/>
            <a:ext cx="311573" cy="235525"/>
            <a:chOff x="5375920" y="6056235"/>
            <a:chExt cx="311573" cy="235525"/>
          </a:xfrm>
        </p:grpSpPr>
        <p:cxnSp>
          <p:nvCxnSpPr>
            <p:cNvPr id="127" name="꺾인 연결선 126"/>
            <p:cNvCxnSpPr>
              <a:endCxn id="130" idx="1"/>
            </p:cNvCxnSpPr>
            <p:nvPr/>
          </p:nvCxnSpPr>
          <p:spPr>
            <a:xfrm>
              <a:off x="5375920" y="6056235"/>
              <a:ext cx="309336" cy="14597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FF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직사각형 132"/>
            <p:cNvSpPr/>
            <p:nvPr/>
          </p:nvSpPr>
          <p:spPr>
            <a:xfrm>
              <a:off x="5609017" y="6129339"/>
              <a:ext cx="78476" cy="162421"/>
            </a:xfrm>
            <a:prstGeom prst="rect">
              <a:avLst/>
            </a:prstGeom>
            <a:gradFill flip="none" rotWithShape="1">
              <a:gsLst>
                <a:gs pos="0">
                  <a:srgbClr val="010102"/>
                </a:gs>
                <a:gs pos="100000">
                  <a:srgbClr val="010102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1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B3B4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7" name="위로 구부러진 화살표 66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rgbClr val="61BFB7">
                  <a:alpha val="0"/>
                </a:srgbClr>
              </a:gs>
              <a:gs pos="100000">
                <a:srgbClr val="61BFB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위로 구부러진 화살표 77"/>
          <p:cNvSpPr/>
          <p:nvPr/>
        </p:nvSpPr>
        <p:spPr>
          <a:xfrm>
            <a:off x="3835309" y="3365630"/>
            <a:ext cx="2827836" cy="1404636"/>
          </a:xfrm>
          <a:prstGeom prst="curvedUpArrow">
            <a:avLst/>
          </a:prstGeom>
          <a:gradFill flip="none" rotWithShape="1">
            <a:gsLst>
              <a:gs pos="0">
                <a:srgbClr val="B3B485">
                  <a:alpha val="0"/>
                </a:srgbClr>
              </a:gs>
              <a:gs pos="100000">
                <a:srgbClr val="B3B48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79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5105489" y="3943447"/>
            <a:ext cx="1981022" cy="422812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24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 편의성</a:t>
            </a:r>
            <a:endParaRPr lang="en-US" altLang="ko-KR" sz="24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9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B3B4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4" name="위로 구부러진 화살표 73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rgbClr val="61BFB7">
                  <a:alpha val="0"/>
                </a:srgbClr>
              </a:gs>
              <a:gs pos="100000">
                <a:srgbClr val="61BFB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5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6" name="위로 구부러진 화살표 75"/>
          <p:cNvSpPr/>
          <p:nvPr/>
        </p:nvSpPr>
        <p:spPr>
          <a:xfrm>
            <a:off x="3835309" y="3365630"/>
            <a:ext cx="2827836" cy="1404636"/>
          </a:xfrm>
          <a:prstGeom prst="curvedUpArrow">
            <a:avLst/>
          </a:prstGeom>
          <a:gradFill flip="none" rotWithShape="1">
            <a:gsLst>
              <a:gs pos="0">
                <a:srgbClr val="B3B485">
                  <a:alpha val="0"/>
                </a:srgbClr>
              </a:gs>
              <a:gs pos="100000">
                <a:srgbClr val="B3B48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5105489" y="3943447"/>
            <a:ext cx="1981022" cy="422812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24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 편의성</a:t>
            </a:r>
            <a:endParaRPr lang="en-US" altLang="ko-KR" sz="24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0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중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9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50000">
                  <a:schemeClr val="bg2">
                    <a:lumMod val="50000"/>
                  </a:schemeClr>
                </a:gs>
                <a:gs pos="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bg2">
                <a:lumMod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79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0" name="위로 구부러진 화살표 79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chemeClr val="bg2">
                  <a:lumMod val="50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2" name="위로 구부러진 화살표 81"/>
          <p:cNvSpPr/>
          <p:nvPr/>
        </p:nvSpPr>
        <p:spPr>
          <a:xfrm>
            <a:off x="3835309" y="3365630"/>
            <a:ext cx="2827836" cy="1404636"/>
          </a:xfrm>
          <a:prstGeom prst="curvedUp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83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5105489" y="3943447"/>
            <a:ext cx="1981022" cy="422812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24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 편의성</a:t>
            </a:r>
            <a:endParaRPr lang="en-US" altLang="ko-KR" sz="24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04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47" name="모서리가 둥근 직사각형 46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63" name="모서리가 둥근 직사각형 62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79" name="모서리가 둥근 직사각형 78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중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3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94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50000">
                  <a:schemeClr val="bg2">
                    <a:lumMod val="50000"/>
                  </a:schemeClr>
                </a:gs>
                <a:gs pos="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bg2">
                <a:lumMod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98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9" name="위로 구부러진 화살표 98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chemeClr val="bg2">
                  <a:lumMod val="50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0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1" name="위로 구부러진 화살표 100"/>
          <p:cNvSpPr/>
          <p:nvPr/>
        </p:nvSpPr>
        <p:spPr>
          <a:xfrm>
            <a:off x="3835309" y="3365630"/>
            <a:ext cx="2827836" cy="1404636"/>
          </a:xfrm>
          <a:prstGeom prst="curvedUp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02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5105489" y="3943447"/>
            <a:ext cx="1981022" cy="422812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24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 편의성</a:t>
            </a:r>
            <a:endParaRPr lang="en-US" altLang="ko-KR" sz="24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 정의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6497" y="1925195"/>
            <a:ext cx="40302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뉴스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 (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://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www.news1.kr/society/general-society/5002078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9696" y="2289169"/>
            <a:ext cx="5472608" cy="15907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9"/>
          <a:srcRect b="81866"/>
          <a:stretch/>
        </p:blipFill>
        <p:spPr>
          <a:xfrm>
            <a:off x="3359696" y="3501938"/>
            <a:ext cx="5472605" cy="9251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9"/>
          <a:srcRect t="54945"/>
          <a:stretch/>
        </p:blipFill>
        <p:spPr>
          <a:xfrm>
            <a:off x="3359696" y="4417437"/>
            <a:ext cx="5472605" cy="229864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14355" y="-309506"/>
            <a:ext cx="563768" cy="5761119"/>
          </a:xfrm>
          <a:prstGeom prst="rect">
            <a:avLst/>
          </a:prstGeom>
          <a:gradFill flip="none" rotWithShape="1">
            <a:gsLst>
              <a:gs pos="0">
                <a:srgbClr val="000005"/>
              </a:gs>
              <a:gs pos="60000">
                <a:srgbClr val="000005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</p:spTree>
    <p:extLst>
      <p:ext uri="{BB962C8B-B14F-4D97-AF65-F5344CB8AC3E}">
        <p14:creationId xmlns:p14="http://schemas.microsoft.com/office/powerpoint/2010/main" val="28412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63" name="모서리가 둥근 직사각형 62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65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79" name="모서리가 둥근 직사각형 78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91" name="모서리가 둥근 직사각형 90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chemeClr val="tx1">
                  <a:lumMod val="50000"/>
                  <a:lumOff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9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중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96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98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99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50000">
                  <a:schemeClr val="bg2">
                    <a:lumMod val="50000"/>
                  </a:schemeClr>
                </a:gs>
                <a:gs pos="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chemeClr val="bg2">
                <a:lumMod val="50000"/>
                <a:alpha val="60000"/>
              </a:scheme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102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3" name="위로 구부러진 화살표 102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chemeClr val="bg2">
                  <a:lumMod val="50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5" name="위로 구부러진 화살표 104"/>
          <p:cNvSpPr/>
          <p:nvPr/>
        </p:nvSpPr>
        <p:spPr>
          <a:xfrm>
            <a:off x="3835309" y="3365630"/>
            <a:ext cx="2827836" cy="1404636"/>
          </a:xfrm>
          <a:prstGeom prst="curvedUp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06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5105489" y="3943447"/>
            <a:ext cx="1981022" cy="422812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24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 편의성</a:t>
            </a:r>
            <a:endParaRPr lang="en-US" altLang="ko-KR" sz="24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 정의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6497" y="1925195"/>
            <a:ext cx="40302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뉴스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 (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://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www.news1.kr/society/general-society/5002078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9696" y="2289169"/>
            <a:ext cx="5472608" cy="15907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9"/>
          <a:srcRect b="81866"/>
          <a:stretch/>
        </p:blipFill>
        <p:spPr>
          <a:xfrm>
            <a:off x="3359696" y="3501938"/>
            <a:ext cx="5472605" cy="9251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9"/>
          <a:srcRect t="54945"/>
          <a:stretch/>
        </p:blipFill>
        <p:spPr>
          <a:xfrm>
            <a:off x="3359696" y="4417437"/>
            <a:ext cx="5472605" cy="229864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14355" y="-309506"/>
            <a:ext cx="563768" cy="5761119"/>
          </a:xfrm>
          <a:prstGeom prst="rect">
            <a:avLst/>
          </a:prstGeom>
          <a:gradFill flip="none" rotWithShape="1">
            <a:gsLst>
              <a:gs pos="0">
                <a:srgbClr val="000005"/>
              </a:gs>
              <a:gs pos="60000">
                <a:srgbClr val="000005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44" name="직사각형 43"/>
          <p:cNvSpPr/>
          <p:nvPr/>
        </p:nvSpPr>
        <p:spPr>
          <a:xfrm>
            <a:off x="-2252" y="-4"/>
            <a:ext cx="12192003" cy="68580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9"/>
          <a:srcRect l="30263" t="4484" r="18421" b="91282"/>
          <a:stretch/>
        </p:blipFill>
        <p:spPr>
          <a:xfrm>
            <a:off x="5010090" y="3649532"/>
            <a:ext cx="3926039" cy="30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9"/>
          <a:srcRect l="3947" t="86582" r="5264" b="2127"/>
          <a:stretch/>
        </p:blipFill>
        <p:spPr>
          <a:xfrm>
            <a:off x="1537057" y="4964672"/>
            <a:ext cx="6946066" cy="805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6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8004" y="4573648"/>
            <a:ext cx="6453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목적지</a:t>
            </a: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도착하는 순간</a:t>
            </a:r>
            <a:r>
              <a:rPr lang="en-US" altLang="ko-KR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고객은 차량 서비스 이용의 목적성을 </a:t>
            </a:r>
            <a:r>
              <a:rPr lang="ko-KR" altLang="en-US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잃는다</a:t>
            </a:r>
            <a:r>
              <a:rPr lang="en-US" altLang="ko-KR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28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47528" y="5433067"/>
            <a:ext cx="3672408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847528" y="5433067"/>
            <a:ext cx="3672408" cy="360040"/>
          </a:xfrm>
          <a:prstGeom prst="rect">
            <a:avLst/>
          </a:prstGeom>
          <a:solidFill>
            <a:srgbClr val="D29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8004" y="4573648"/>
            <a:ext cx="6453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목적지</a:t>
            </a: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도착하는 순간</a:t>
            </a:r>
            <a:r>
              <a:rPr lang="en-US" altLang="ko-KR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고객은 차량 서비스 이용의 목적성을 </a:t>
            </a:r>
            <a:r>
              <a:rPr lang="ko-KR" altLang="en-US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잃는다</a:t>
            </a:r>
            <a:r>
              <a:rPr lang="en-US" altLang="ko-KR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28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3270" y="2729997"/>
            <a:ext cx="304193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z="1200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9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47528" y="5433067"/>
            <a:ext cx="3672408" cy="360040"/>
          </a:xfrm>
          <a:prstGeom prst="rect">
            <a:avLst/>
          </a:prstGeom>
          <a:solidFill>
            <a:srgbClr val="D29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78004" y="4573648"/>
            <a:ext cx="6453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목적지</a:t>
            </a: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도착하는 순간</a:t>
            </a:r>
            <a:r>
              <a:rPr lang="en-US" altLang="ko-KR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고객은 차량 서비스 이용의 목적성을 </a:t>
            </a:r>
            <a:r>
              <a:rPr lang="ko-KR" altLang="en-US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잃는다</a:t>
            </a:r>
            <a:r>
              <a:rPr lang="en-US" altLang="ko-KR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28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71" name="꺾인 연결선 70"/>
          <p:cNvCxnSpPr>
            <a:endCxn id="72" idx="3"/>
          </p:cNvCxnSpPr>
          <p:nvPr/>
        </p:nvCxnSpPr>
        <p:spPr>
          <a:xfrm flipV="1">
            <a:off x="6111648" y="3709108"/>
            <a:ext cx="1411081" cy="1209822"/>
          </a:xfrm>
          <a:prstGeom prst="bentConnector2">
            <a:avLst/>
          </a:prstGeom>
          <a:ln>
            <a:solidFill>
              <a:srgbClr val="D295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209771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rgbClr val="D295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4551" y="2525237"/>
            <a:ext cx="3041933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1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20000"/>
                </a:schemeClr>
              </a:gs>
              <a:gs pos="40000">
                <a:schemeClr val="tx1">
                  <a:lumMod val="50000"/>
                  <a:lumOff val="50000"/>
                  <a:alpha val="40000"/>
                </a:schemeClr>
              </a:gs>
              <a:gs pos="100000">
                <a:schemeClr val="tx1">
                  <a:lumMod val="75000"/>
                  <a:lumOff val="25000"/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3" name="꺾인 연결선 2"/>
          <p:cNvCxnSpPr>
            <a:endCxn id="70" idx="4"/>
          </p:cNvCxnSpPr>
          <p:nvPr/>
        </p:nvCxnSpPr>
        <p:spPr>
          <a:xfrm rot="10800000">
            <a:off x="455786" y="4022067"/>
            <a:ext cx="1238591" cy="926965"/>
          </a:xfrm>
          <a:prstGeom prst="bentConnector2">
            <a:avLst/>
          </a:prstGeom>
          <a:ln>
            <a:solidFill>
              <a:srgbClr val="61BFB7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69" idx="4"/>
          </p:cNvCxnSpPr>
          <p:nvPr/>
        </p:nvCxnSpPr>
        <p:spPr>
          <a:xfrm flipV="1">
            <a:off x="3926242" y="4022066"/>
            <a:ext cx="0" cy="560728"/>
          </a:xfrm>
          <a:prstGeom prst="straightConnector1">
            <a:avLst/>
          </a:prstGeom>
          <a:ln>
            <a:solidFill>
              <a:srgbClr val="B3B485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847528" y="5433067"/>
            <a:ext cx="3672408" cy="360040"/>
          </a:xfrm>
          <a:prstGeom prst="rect">
            <a:avLst/>
          </a:prstGeom>
          <a:solidFill>
            <a:srgbClr val="D29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78004" y="4573648"/>
            <a:ext cx="6453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목적지</a:t>
            </a: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도착하는 순간</a:t>
            </a:r>
            <a:r>
              <a:rPr lang="en-US" altLang="ko-KR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고객은 차량 서비스 이용의 목적성을 </a:t>
            </a:r>
            <a:r>
              <a:rPr lang="ko-KR" altLang="en-US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잃는다</a:t>
            </a:r>
            <a:r>
              <a:rPr lang="en-US" altLang="ko-KR" sz="280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28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53" name="꺾인 연결선 52"/>
          <p:cNvCxnSpPr>
            <a:endCxn id="68" idx="3"/>
          </p:cNvCxnSpPr>
          <p:nvPr/>
        </p:nvCxnSpPr>
        <p:spPr>
          <a:xfrm flipV="1">
            <a:off x="6111648" y="3709108"/>
            <a:ext cx="1411081" cy="1209822"/>
          </a:xfrm>
          <a:prstGeom prst="bentConnector2">
            <a:avLst/>
          </a:prstGeom>
          <a:ln>
            <a:solidFill>
              <a:srgbClr val="D295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9" name="타원 68"/>
          <p:cNvSpPr/>
          <p:nvPr/>
        </p:nvSpPr>
        <p:spPr>
          <a:xfrm>
            <a:off x="2857735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rgbClr val="B3B485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2525237"/>
            <a:ext cx="2517111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rgbClr val="B3B4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209771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rgbClr val="D295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4551" y="2525237"/>
            <a:ext cx="3041933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-612722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rgbClr val="61BFB7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721619"/>
            <a:ext cx="120012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dirty="0">
              <a:solidFill>
                <a:srgbClr val="61BFB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8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 flipH="1">
            <a:off x="8281982" y="67145"/>
            <a:ext cx="3910011" cy="6490173"/>
          </a:xfrm>
          <a:prstGeom prst="rect">
            <a:avLst/>
          </a:pr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4515" y="1214411"/>
            <a:ext cx="8297450" cy="534290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2345037 w 2571536"/>
              <a:gd name="connsiteY4" fmla="*/ 643886 h 4001918"/>
              <a:gd name="connsiteX5" fmla="*/ 2571536 w 2571536"/>
              <a:gd name="connsiteY5" fmla="*/ 426244 h 4001918"/>
              <a:gd name="connsiteX6" fmla="*/ 2571536 w 2571536"/>
              <a:gd name="connsiteY6" fmla="*/ 4001918 h 4001918"/>
              <a:gd name="connsiteX7" fmla="*/ 0 w 2571536"/>
              <a:gd name="connsiteY7" fmla="*/ 4001918 h 4001918"/>
              <a:gd name="connsiteX8" fmla="*/ 0 w 2571536"/>
              <a:gd name="connsiteY8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635424 w 2571536"/>
              <a:gd name="connsiteY2" fmla="*/ 634360 h 4001918"/>
              <a:gd name="connsiteX3" fmla="*/ 2345037 w 2571536"/>
              <a:gd name="connsiteY3" fmla="*/ 643886 h 4001918"/>
              <a:gd name="connsiteX4" fmla="*/ 2571536 w 2571536"/>
              <a:gd name="connsiteY4" fmla="*/ 426244 h 4001918"/>
              <a:gd name="connsiteX5" fmla="*/ 2571536 w 2571536"/>
              <a:gd name="connsiteY5" fmla="*/ 4001918 h 4001918"/>
              <a:gd name="connsiteX6" fmla="*/ 0 w 2571536"/>
              <a:gd name="connsiteY6" fmla="*/ 4001918 h 4001918"/>
              <a:gd name="connsiteX7" fmla="*/ 0 w 2571536"/>
              <a:gd name="connsiteY7" fmla="*/ 0 h 4001918"/>
              <a:gd name="connsiteX0" fmla="*/ 0 w 2576042"/>
              <a:gd name="connsiteY0" fmla="*/ 1000612 h 3729509"/>
              <a:gd name="connsiteX1" fmla="*/ 192130 w 2576042"/>
              <a:gd name="connsiteY1" fmla="*/ 0 h 3729509"/>
              <a:gd name="connsiteX2" fmla="*/ 1639930 w 2576042"/>
              <a:gd name="connsiteY2" fmla="*/ 361951 h 3729509"/>
              <a:gd name="connsiteX3" fmla="*/ 2349543 w 2576042"/>
              <a:gd name="connsiteY3" fmla="*/ 371477 h 3729509"/>
              <a:gd name="connsiteX4" fmla="*/ 2576042 w 2576042"/>
              <a:gd name="connsiteY4" fmla="*/ 153835 h 3729509"/>
              <a:gd name="connsiteX5" fmla="*/ 2576042 w 2576042"/>
              <a:gd name="connsiteY5" fmla="*/ 3729509 h 3729509"/>
              <a:gd name="connsiteX6" fmla="*/ 4506 w 2576042"/>
              <a:gd name="connsiteY6" fmla="*/ 3729509 h 3729509"/>
              <a:gd name="connsiteX7" fmla="*/ 0 w 2576042"/>
              <a:gd name="connsiteY7" fmla="*/ 1000612 h 3729509"/>
              <a:gd name="connsiteX0" fmla="*/ 0 w 2576042"/>
              <a:gd name="connsiteY0" fmla="*/ 846776 h 3575673"/>
              <a:gd name="connsiteX1" fmla="*/ 1639930 w 2576042"/>
              <a:gd name="connsiteY1" fmla="*/ 208115 h 3575673"/>
              <a:gd name="connsiteX2" fmla="*/ 2349543 w 2576042"/>
              <a:gd name="connsiteY2" fmla="*/ 217641 h 3575673"/>
              <a:gd name="connsiteX3" fmla="*/ 2576042 w 2576042"/>
              <a:gd name="connsiteY3" fmla="*/ -1 h 3575673"/>
              <a:gd name="connsiteX4" fmla="*/ 2576042 w 2576042"/>
              <a:gd name="connsiteY4" fmla="*/ 3575673 h 3575673"/>
              <a:gd name="connsiteX5" fmla="*/ 4506 w 2576042"/>
              <a:gd name="connsiteY5" fmla="*/ 3575673 h 3575673"/>
              <a:gd name="connsiteX6" fmla="*/ 0 w 2576042"/>
              <a:gd name="connsiteY6" fmla="*/ 846776 h 3575673"/>
              <a:gd name="connsiteX0" fmla="*/ 0 w 2576042"/>
              <a:gd name="connsiteY0" fmla="*/ 1076014 h 3804911"/>
              <a:gd name="connsiteX1" fmla="*/ 1639930 w 2576042"/>
              <a:gd name="connsiteY1" fmla="*/ 437353 h 3804911"/>
              <a:gd name="connsiteX2" fmla="*/ 2576042 w 2576042"/>
              <a:gd name="connsiteY2" fmla="*/ 229237 h 3804911"/>
              <a:gd name="connsiteX3" fmla="*/ 2576042 w 2576042"/>
              <a:gd name="connsiteY3" fmla="*/ 3804911 h 3804911"/>
              <a:gd name="connsiteX4" fmla="*/ 4506 w 2576042"/>
              <a:gd name="connsiteY4" fmla="*/ 3804911 h 3804911"/>
              <a:gd name="connsiteX5" fmla="*/ 0 w 2576042"/>
              <a:gd name="connsiteY5" fmla="*/ 1076014 h 3804911"/>
              <a:gd name="connsiteX0" fmla="*/ 0 w 2576042"/>
              <a:gd name="connsiteY0" fmla="*/ 846777 h 3575674"/>
              <a:gd name="connsiteX1" fmla="*/ 1639930 w 2576042"/>
              <a:gd name="connsiteY1" fmla="*/ 208116 h 3575674"/>
              <a:gd name="connsiteX2" fmla="*/ 2576042 w 2576042"/>
              <a:gd name="connsiteY2" fmla="*/ 0 h 3575674"/>
              <a:gd name="connsiteX3" fmla="*/ 2576042 w 2576042"/>
              <a:gd name="connsiteY3" fmla="*/ 3575674 h 3575674"/>
              <a:gd name="connsiteX4" fmla="*/ 4506 w 2576042"/>
              <a:gd name="connsiteY4" fmla="*/ 3575674 h 3575674"/>
              <a:gd name="connsiteX5" fmla="*/ 0 w 2576042"/>
              <a:gd name="connsiteY5" fmla="*/ 846777 h 3575674"/>
              <a:gd name="connsiteX0" fmla="*/ 0 w 2576042"/>
              <a:gd name="connsiteY0" fmla="*/ 846777 h 3575674"/>
              <a:gd name="connsiteX1" fmla="*/ 1639930 w 2576042"/>
              <a:gd name="connsiteY1" fmla="*/ 208116 h 3575674"/>
              <a:gd name="connsiteX2" fmla="*/ 2576042 w 2576042"/>
              <a:gd name="connsiteY2" fmla="*/ 0 h 3575674"/>
              <a:gd name="connsiteX3" fmla="*/ 2576042 w 2576042"/>
              <a:gd name="connsiteY3" fmla="*/ 3575674 h 3575674"/>
              <a:gd name="connsiteX4" fmla="*/ 4506 w 2576042"/>
              <a:gd name="connsiteY4" fmla="*/ 3575674 h 3575674"/>
              <a:gd name="connsiteX5" fmla="*/ 0 w 2576042"/>
              <a:gd name="connsiteY5" fmla="*/ 846777 h 3575674"/>
              <a:gd name="connsiteX0" fmla="*/ 0 w 2576042"/>
              <a:gd name="connsiteY0" fmla="*/ 846777 h 3575674"/>
              <a:gd name="connsiteX1" fmla="*/ 2576042 w 2576042"/>
              <a:gd name="connsiteY1" fmla="*/ 0 h 3575674"/>
              <a:gd name="connsiteX2" fmla="*/ 2576042 w 2576042"/>
              <a:gd name="connsiteY2" fmla="*/ 3575674 h 3575674"/>
              <a:gd name="connsiteX3" fmla="*/ 4506 w 2576042"/>
              <a:gd name="connsiteY3" fmla="*/ 3575674 h 3575674"/>
              <a:gd name="connsiteX4" fmla="*/ 0 w 2576042"/>
              <a:gd name="connsiteY4" fmla="*/ 846777 h 3575674"/>
              <a:gd name="connsiteX0" fmla="*/ 0 w 2576042"/>
              <a:gd name="connsiteY0" fmla="*/ 846777 h 3575674"/>
              <a:gd name="connsiteX1" fmla="*/ 1320297 w 2576042"/>
              <a:gd name="connsiteY1" fmla="*/ 458271 h 3575674"/>
              <a:gd name="connsiteX2" fmla="*/ 2576042 w 2576042"/>
              <a:gd name="connsiteY2" fmla="*/ 0 h 3575674"/>
              <a:gd name="connsiteX3" fmla="*/ 2576042 w 2576042"/>
              <a:gd name="connsiteY3" fmla="*/ 3575674 h 3575674"/>
              <a:gd name="connsiteX4" fmla="*/ 4506 w 2576042"/>
              <a:gd name="connsiteY4" fmla="*/ 3575674 h 3575674"/>
              <a:gd name="connsiteX5" fmla="*/ 0 w 2576042"/>
              <a:gd name="connsiteY5" fmla="*/ 846777 h 3575674"/>
              <a:gd name="connsiteX0" fmla="*/ 0 w 2576042"/>
              <a:gd name="connsiteY0" fmla="*/ 846777 h 3575674"/>
              <a:gd name="connsiteX1" fmla="*/ 1320297 w 2576042"/>
              <a:gd name="connsiteY1" fmla="*/ 458271 h 3575674"/>
              <a:gd name="connsiteX2" fmla="*/ 2576042 w 2576042"/>
              <a:gd name="connsiteY2" fmla="*/ 0 h 3575674"/>
              <a:gd name="connsiteX3" fmla="*/ 2576042 w 2576042"/>
              <a:gd name="connsiteY3" fmla="*/ 3575674 h 3575674"/>
              <a:gd name="connsiteX4" fmla="*/ 4506 w 2576042"/>
              <a:gd name="connsiteY4" fmla="*/ 3575674 h 3575674"/>
              <a:gd name="connsiteX5" fmla="*/ 0 w 2576042"/>
              <a:gd name="connsiteY5" fmla="*/ 846777 h 3575674"/>
              <a:gd name="connsiteX0" fmla="*/ 0 w 2576042"/>
              <a:gd name="connsiteY0" fmla="*/ 1512032 h 4240929"/>
              <a:gd name="connsiteX1" fmla="*/ 1320297 w 2576042"/>
              <a:gd name="connsiteY1" fmla="*/ 1123526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  <a:gd name="connsiteX0" fmla="*/ 0 w 2576042"/>
              <a:gd name="connsiteY0" fmla="*/ 1512032 h 4240929"/>
              <a:gd name="connsiteX1" fmla="*/ 1439709 w 2576042"/>
              <a:gd name="connsiteY1" fmla="*/ 1410982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  <a:gd name="connsiteX0" fmla="*/ 0 w 2576042"/>
              <a:gd name="connsiteY0" fmla="*/ 1512032 h 4240929"/>
              <a:gd name="connsiteX1" fmla="*/ 1439709 w 2576042"/>
              <a:gd name="connsiteY1" fmla="*/ 1410982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  <a:gd name="connsiteX0" fmla="*/ 0 w 2576042"/>
              <a:gd name="connsiteY0" fmla="*/ 1512032 h 4240929"/>
              <a:gd name="connsiteX1" fmla="*/ 1439709 w 2576042"/>
              <a:gd name="connsiteY1" fmla="*/ 1410982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  <a:gd name="connsiteX0" fmla="*/ 0 w 2576042"/>
              <a:gd name="connsiteY0" fmla="*/ 1512032 h 4240929"/>
              <a:gd name="connsiteX1" fmla="*/ 1439709 w 2576042"/>
              <a:gd name="connsiteY1" fmla="*/ 1410982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  <a:gd name="connsiteX0" fmla="*/ 0 w 2576042"/>
              <a:gd name="connsiteY0" fmla="*/ 1512032 h 4240929"/>
              <a:gd name="connsiteX1" fmla="*/ 1439709 w 2576042"/>
              <a:gd name="connsiteY1" fmla="*/ 1410982 h 4240929"/>
              <a:gd name="connsiteX2" fmla="*/ 2576042 w 2576042"/>
              <a:gd name="connsiteY2" fmla="*/ 0 h 4240929"/>
              <a:gd name="connsiteX3" fmla="*/ 2576042 w 2576042"/>
              <a:gd name="connsiteY3" fmla="*/ 4240929 h 4240929"/>
              <a:gd name="connsiteX4" fmla="*/ 4506 w 2576042"/>
              <a:gd name="connsiteY4" fmla="*/ 4240929 h 4240929"/>
              <a:gd name="connsiteX5" fmla="*/ 0 w 2576042"/>
              <a:gd name="connsiteY5" fmla="*/ 1512032 h 424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042" h="4240929">
                <a:moveTo>
                  <a:pt x="0" y="1512032"/>
                </a:moveTo>
                <a:cubicBezTo>
                  <a:pt x="180996" y="1746641"/>
                  <a:pt x="974826" y="1882693"/>
                  <a:pt x="1439709" y="1410982"/>
                </a:cubicBezTo>
                <a:cubicBezTo>
                  <a:pt x="1985214" y="891377"/>
                  <a:pt x="2224301" y="651014"/>
                  <a:pt x="2576042" y="0"/>
                </a:cubicBezTo>
                <a:lnTo>
                  <a:pt x="2576042" y="4240929"/>
                </a:lnTo>
                <a:lnTo>
                  <a:pt x="4506" y="4240929"/>
                </a:lnTo>
                <a:lnTo>
                  <a:pt x="0" y="1512032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4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47528" y="5433067"/>
            <a:ext cx="3672408" cy="360040"/>
          </a:xfrm>
          <a:prstGeom prst="rect">
            <a:avLst/>
          </a:prstGeom>
          <a:solidFill>
            <a:srgbClr val="61BF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78004" y="4573648"/>
            <a:ext cx="6453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61BF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목적지</a:t>
            </a:r>
            <a:r>
              <a:rPr lang="ko-KR" altLang="en-US" sz="2800" smtClean="0">
                <a:solidFill>
                  <a:srgbClr val="D0E2E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도착하는 순간</a:t>
            </a:r>
            <a:r>
              <a:rPr lang="en-US" altLang="ko-KR" sz="2800" smtClean="0">
                <a:solidFill>
                  <a:srgbClr val="D0E2E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rgbClr val="D0E2E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차량이 직접 주차 또는 배회를 위해 떠난다면</a:t>
            </a:r>
            <a:r>
              <a:rPr lang="en-US" altLang="ko-KR" sz="2800" smtClean="0">
                <a:solidFill>
                  <a:srgbClr val="D0E2E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  <a:endParaRPr lang="ko-KR" altLang="en-US" sz="2800">
              <a:solidFill>
                <a:srgbClr val="D0E2E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4" name="꺾인 연결선 73"/>
          <p:cNvCxnSpPr>
            <a:endCxn id="81" idx="4"/>
          </p:cNvCxnSpPr>
          <p:nvPr/>
        </p:nvCxnSpPr>
        <p:spPr>
          <a:xfrm rot="10800000">
            <a:off x="455786" y="4022067"/>
            <a:ext cx="1238591" cy="926965"/>
          </a:xfrm>
          <a:prstGeom prst="bentConnector2">
            <a:avLst/>
          </a:prstGeom>
          <a:ln>
            <a:gradFill flip="none" rotWithShape="1">
              <a:gsLst>
                <a:gs pos="0">
                  <a:srgbClr val="61BFB7">
                    <a:alpha val="0"/>
                  </a:srgbClr>
                </a:gs>
                <a:gs pos="30000">
                  <a:srgbClr val="61BFB7"/>
                </a:gs>
              </a:gsLst>
              <a:lin ang="2700000" scaled="1"/>
              <a:tileRect/>
            </a:gradFill>
            <a:prstDash val="solid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endCxn id="77" idx="4"/>
          </p:cNvCxnSpPr>
          <p:nvPr/>
        </p:nvCxnSpPr>
        <p:spPr>
          <a:xfrm flipV="1">
            <a:off x="3926242" y="4022066"/>
            <a:ext cx="0" cy="560728"/>
          </a:xfrm>
          <a:prstGeom prst="straightConnector1">
            <a:avLst/>
          </a:prstGeom>
          <a:ln>
            <a:gradFill>
              <a:gsLst>
                <a:gs pos="0">
                  <a:srgbClr val="B3B485">
                    <a:alpha val="0"/>
                  </a:srgbClr>
                </a:gs>
                <a:gs pos="30000">
                  <a:srgbClr val="B3B485"/>
                </a:gs>
              </a:gsLst>
              <a:lin ang="5400000" scaled="1"/>
            </a:gradFill>
            <a:prstDash val="solid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endCxn id="79" idx="3"/>
          </p:cNvCxnSpPr>
          <p:nvPr/>
        </p:nvCxnSpPr>
        <p:spPr>
          <a:xfrm flipV="1">
            <a:off x="6111648" y="3709108"/>
            <a:ext cx="1411081" cy="1209822"/>
          </a:xfrm>
          <a:prstGeom prst="bentConnector2">
            <a:avLst/>
          </a:prstGeom>
          <a:ln>
            <a:gradFill flip="none" rotWithShape="1">
              <a:gsLst>
                <a:gs pos="0">
                  <a:srgbClr val="D29500">
                    <a:alpha val="0"/>
                  </a:srgbClr>
                </a:gs>
                <a:gs pos="27000">
                  <a:srgbClr val="D29500"/>
                </a:gs>
              </a:gsLst>
              <a:lin ang="2700000" scaled="1"/>
              <a:tileRect/>
            </a:gradFill>
            <a:prstDash val="solid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2857735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>
            <a:solidFill>
              <a:srgbClr val="B3B485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2525237"/>
            <a:ext cx="2517111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rgbClr val="B3B4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209771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>
            <a:solidFill>
              <a:srgbClr val="D29500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64551" y="2525237"/>
            <a:ext cx="3041933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주정차</a:t>
            </a:r>
            <a:r>
              <a:rPr lang="en-US" altLang="ko-KR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</a:t>
            </a:r>
            <a:endParaRPr lang="en-US" altLang="ko-KR" smtClean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rgbClr val="D295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사전 탐색 </a:t>
            </a: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-612722" y="1885052"/>
            <a:ext cx="2137014" cy="2137014"/>
          </a:xfrm>
          <a:prstGeom prst="ellipse">
            <a:avLst/>
          </a:prstGeom>
          <a:solidFill>
            <a:schemeClr val="tx1">
              <a:alpha val="60000"/>
            </a:schemeClr>
          </a:solidFill>
          <a:ln w="12700">
            <a:solidFill>
              <a:srgbClr val="61BFB7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721619"/>
            <a:ext cx="120012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dirty="0">
              <a:solidFill>
                <a:srgbClr val="61BFB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1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r="1"/>
          <a:stretch/>
        </p:blipFill>
        <p:spPr>
          <a:xfrm>
            <a:off x="7896199" y="-1"/>
            <a:ext cx="4295801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rot="10800000">
            <a:off x="-1" y="0"/>
            <a:ext cx="8468663" cy="6858000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0800000">
            <a:off x="5108" y="-2"/>
            <a:ext cx="8463555" cy="270891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10" name="TextBox 9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0200456" y="465167"/>
            <a:ext cx="159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Week 3 Presentation</a:t>
            </a:r>
            <a:endParaRPr lang="ko-KR" altLang="en-US" sz="12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9879" y="1769572"/>
            <a:ext cx="752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  <a:r>
              <a:rPr lang="en-US" altLang="ko-KR" sz="1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sz="1600" smtClean="0">
                <a:solidFill>
                  <a:schemeClr val="bg1">
                    <a:lumMod val="75000"/>
                  </a:scheme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I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en-US" altLang="ko-KR" sz="1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   </a:t>
            </a:r>
            <a:r>
              <a:rPr lang="ko-KR" altLang="en-US" sz="14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9879" y="2269445"/>
            <a:ext cx="752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  <a:r>
              <a:rPr lang="en-US" altLang="ko-KR" sz="1600" smtClean="0">
                <a:solidFill>
                  <a:srgbClr val="61BFB7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sz="1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sz="1600" smtClean="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II.</a:t>
            </a:r>
            <a:r>
              <a:rPr lang="en-US" altLang="ko-KR" sz="1600" smtClean="0">
                <a:solidFill>
                  <a:prstClr val="white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   </a:t>
            </a:r>
            <a:r>
              <a:rPr lang="ko-KR" altLang="en-US" sz="14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 정의</a:t>
            </a:r>
            <a:endParaRPr lang="ko-KR" altLang="en-US" sz="14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566470" y="4627262"/>
            <a:ext cx="1664207" cy="166449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49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4384144" y="4627262"/>
            <a:ext cx="1664207" cy="166449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50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2471240" y="4627262"/>
            <a:ext cx="1664207" cy="166449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51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6288914" y="4627262"/>
            <a:ext cx="1664207" cy="166449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3963268" y="2094146"/>
            <a:ext cx="591879" cy="783846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14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3939947" y="5254752"/>
            <a:ext cx="2280880" cy="178202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9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5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119336" y="5254752"/>
            <a:ext cx="2280880" cy="178202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9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566470" y="4845762"/>
            <a:ext cx="166420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9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4381345" y="4845762"/>
            <a:ext cx="166420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9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18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2318932" y="5254752"/>
            <a:ext cx="2280880" cy="178202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9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9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2473908" y="4845762"/>
            <a:ext cx="166420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9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20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6119244" y="5254752"/>
            <a:ext cx="2280880" cy="178202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9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1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6288782" y="4845762"/>
            <a:ext cx="166420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9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sp>
        <p:nvSpPr>
          <p:cNvPr id="46" name="직사각형 45"/>
          <p:cNvSpPr/>
          <p:nvPr/>
        </p:nvSpPr>
        <p:spPr>
          <a:xfrm rot="10800000" flipV="1">
            <a:off x="5107" y="5591230"/>
            <a:ext cx="8463555" cy="12687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9595" y="5469382"/>
            <a:ext cx="439482" cy="439482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23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4330" y="5469382"/>
            <a:ext cx="439482" cy="439482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24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6604" y="5469382"/>
            <a:ext cx="439482" cy="439482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25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4757" y="5469382"/>
            <a:ext cx="439482" cy="439482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6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1244455" y="5978963"/>
            <a:ext cx="87896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1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7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2534601" y="5978963"/>
            <a:ext cx="87896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1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8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5084078" y="5978963"/>
            <a:ext cx="87896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1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9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6374224" y="5978963"/>
            <a:ext cx="87896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1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29879" y="2769318"/>
            <a:ext cx="752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develop</a:t>
            </a:r>
            <a:r>
              <a:rPr lang="en-US" altLang="ko-KR" sz="1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sz="1600" smtClean="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Iii</a:t>
            </a:r>
            <a:r>
              <a:rPr lang="en-US" altLang="ko-KR" sz="160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1600" smtClean="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구체화</a:t>
            </a:r>
            <a:endParaRPr lang="ko-KR" altLang="en-US" sz="14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9879" y="3269190"/>
            <a:ext cx="752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deliver</a:t>
            </a:r>
            <a:r>
              <a:rPr lang="en-US" altLang="ko-KR" sz="1600" smtClean="0">
                <a:solidFill>
                  <a:schemeClr val="bg1"/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sz="1600" smtClean="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	Iv</a:t>
            </a:r>
            <a:r>
              <a:rPr lang="en-US" altLang="ko-KR" sz="160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1600" smtClean="0">
                <a:solidFill>
                  <a:prstClr val="white">
                    <a:lumMod val="75000"/>
                  </a:prstClr>
                </a:soli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명세 수행 결과</a:t>
            </a:r>
            <a:endParaRPr lang="ko-KR" altLang="en-US" sz="14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005344" y="1792655"/>
            <a:ext cx="36999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005344" y="2292528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005344" y="2792273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애플리케이션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서비스 아키텍처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005344" y="3292145"/>
            <a:ext cx="36999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</a:t>
            </a: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MORAI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자율주행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시뮬레이션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8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 정의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" b="20020"/>
          <a:stretch/>
        </p:blipFill>
        <p:spPr>
          <a:xfrm>
            <a:off x="2611205" y="2629507"/>
            <a:ext cx="2671857" cy="2671857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r="12338"/>
          <a:stretch/>
        </p:blipFill>
        <p:spPr>
          <a:xfrm>
            <a:off x="6908938" y="2629507"/>
            <a:ext cx="2671857" cy="2671857"/>
          </a:xfrm>
          <a:prstGeom prst="ellipse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6908937" y="2629507"/>
            <a:ext cx="2671857" cy="2671857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611205" y="2629506"/>
            <a:ext cx="2671857" cy="2671857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12700">
            <a:noFill/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2426166" y="4439896"/>
            <a:ext cx="3041933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300000"/>
              </a:lnSpc>
              <a:spcBef>
                <a:spcPts val="100"/>
              </a:spcBef>
            </a:pP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자율 </a:t>
            </a:r>
            <a:r>
              <a:rPr lang="ko-KR" altLang="en-US" sz="160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주차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 </a:t>
            </a:r>
            <a:r>
              <a:rPr lang="ko-KR" altLang="en-US" sz="160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결제</a:t>
            </a:r>
            <a:r>
              <a:rPr lang="en-US" altLang="ko-KR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</a:t>
            </a:r>
            <a:r>
              <a:rPr lang="ko-KR" altLang="en-US" sz="160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호출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기능</a:t>
            </a:r>
            <a:endParaRPr lang="en-US" altLang="ko-KR" sz="16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111" algn="ctr">
              <a:lnSpc>
                <a:spcPct val="300000"/>
              </a:lnSpc>
              <a:spcBef>
                <a:spcPts val="100"/>
              </a:spcBef>
            </a:pPr>
            <a:r>
              <a:rPr lang="ko-KR" altLang="en-US" sz="2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주차 경험</a:t>
            </a:r>
            <a:r>
              <a:rPr lang="en-US" altLang="ko-KR" sz="2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A40D7E57-2AB8-BB43-7C62-F4646A2112D0}"/>
              </a:ext>
            </a:extLst>
          </p:cNvPr>
          <p:cNvSpPr txBox="1"/>
          <p:nvPr/>
        </p:nvSpPr>
        <p:spPr>
          <a:xfrm>
            <a:off x="6728957" y="4439896"/>
            <a:ext cx="3041933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300000"/>
              </a:lnSpc>
              <a:spcBef>
                <a:spcPts val="100"/>
              </a:spcBef>
            </a:pP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단시간 주정차를 위한 </a:t>
            </a:r>
            <a:r>
              <a:rPr lang="ko-KR" altLang="en-US" sz="160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배회</a:t>
            </a:r>
            <a:r>
              <a:rPr lang="ko-KR" altLang="en-US" sz="16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기능</a:t>
            </a:r>
            <a:endParaRPr lang="en-US" altLang="ko-KR" sz="16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111" algn="ctr">
              <a:lnSpc>
                <a:spcPct val="300000"/>
              </a:lnSpc>
              <a:spcBef>
                <a:spcPts val="100"/>
              </a:spcBef>
            </a:pPr>
            <a:r>
              <a:rPr lang="ko-KR" altLang="en-US" sz="20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 자유도 제고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3731107" y="5023232"/>
            <a:ext cx="432048" cy="520467"/>
          </a:xfrm>
          <a:prstGeom prst="rightArrow">
            <a:avLst>
              <a:gd name="adj1" fmla="val 57418"/>
              <a:gd name="adj2" fmla="val 5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68B4E8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5400000">
            <a:off x="8116272" y="5023233"/>
            <a:ext cx="432048" cy="520467"/>
          </a:xfrm>
          <a:prstGeom prst="rightArrow">
            <a:avLst>
              <a:gd name="adj1" fmla="val 57418"/>
              <a:gd name="adj2" fmla="val 5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D2950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솔루션 도출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69902" y="3170504"/>
            <a:ext cx="3997224" cy="2758173"/>
            <a:chOff x="4061429" y="3602098"/>
            <a:chExt cx="3997224" cy="2758173"/>
          </a:xfrm>
        </p:grpSpPr>
        <p:grpSp>
          <p:nvGrpSpPr>
            <p:cNvPr id="34" name="그룹 33"/>
            <p:cNvGrpSpPr/>
            <p:nvPr/>
          </p:nvGrpSpPr>
          <p:grpSpPr>
            <a:xfrm>
              <a:off x="4619838" y="3602098"/>
              <a:ext cx="2808312" cy="2731570"/>
              <a:chOff x="8881217" y="3714579"/>
              <a:chExt cx="2808312" cy="2731570"/>
            </a:xfrm>
          </p:grpSpPr>
          <p:cxnSp>
            <p:nvCxnSpPr>
              <p:cNvPr id="35" name="꺾인 연결선 34"/>
              <p:cNvCxnSpPr/>
              <p:nvPr/>
            </p:nvCxnSpPr>
            <p:spPr>
              <a:xfrm rot="5400000" flipH="1" flipV="1">
                <a:off x="10007664" y="4282913"/>
                <a:ext cx="724234" cy="375062"/>
              </a:xfrm>
              <a:prstGeom prst="bentConnector3">
                <a:avLst>
                  <a:gd name="adj1" fmla="val 73486"/>
                </a:avLst>
              </a:prstGeom>
              <a:ln w="19050">
                <a:solidFill>
                  <a:srgbClr val="FFFFFF">
                    <a:alpha val="69804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8" descr="https://www.hyundai.co.kr/image/upload/asset_library/MDA00000000000008358/df92d355f56c4eef978afaf78f66d42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1" t="20414" r="26510" b="22426"/>
              <a:stretch/>
            </p:blipFill>
            <p:spPr bwMode="auto">
              <a:xfrm>
                <a:off x="9585156" y="4711343"/>
                <a:ext cx="391788" cy="39178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모서리가 둥근 직사각형 36"/>
              <p:cNvSpPr/>
              <p:nvPr/>
            </p:nvSpPr>
            <p:spPr>
              <a:xfrm>
                <a:off x="9524930" y="4454719"/>
                <a:ext cx="479949" cy="959897"/>
              </a:xfrm>
              <a:prstGeom prst="roundRect">
                <a:avLst>
                  <a:gd name="adj" fmla="val 1059"/>
                </a:avLst>
              </a:prstGeom>
              <a:noFill/>
              <a:ln w="12700">
                <a:solidFill>
                  <a:srgbClr val="FFFFFF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9762527" y="3714579"/>
                <a:ext cx="1045692" cy="1381086"/>
              </a:xfrm>
              <a:custGeom>
                <a:avLst/>
                <a:gdLst>
                  <a:gd name="connsiteX0" fmla="*/ 0 w 1589703"/>
                  <a:gd name="connsiteY0" fmla="*/ 0 h 2099582"/>
                  <a:gd name="connsiteX1" fmla="*/ 1589703 w 1589703"/>
                  <a:gd name="connsiteY1" fmla="*/ 0 h 2099582"/>
                  <a:gd name="connsiteX2" fmla="*/ 1589703 w 1589703"/>
                  <a:gd name="connsiteY2" fmla="*/ 2099582 h 2099582"/>
                  <a:gd name="connsiteX3" fmla="*/ 432589 w 1589703"/>
                  <a:gd name="connsiteY3" fmla="*/ 2099582 h 2099582"/>
                  <a:gd name="connsiteX4" fmla="*/ 432589 w 1589703"/>
                  <a:gd name="connsiteY4" fmla="*/ 1114664 h 2099582"/>
                  <a:gd name="connsiteX5" fmla="*/ 379610 w 1589703"/>
                  <a:gd name="connsiteY5" fmla="*/ 1061685 h 2099582"/>
                  <a:gd name="connsiteX6" fmla="*/ 0 w 1589703"/>
                  <a:gd name="connsiteY6" fmla="*/ 1061685 h 209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9703" h="2099582">
                    <a:moveTo>
                      <a:pt x="0" y="0"/>
                    </a:moveTo>
                    <a:lnTo>
                      <a:pt x="1589703" y="0"/>
                    </a:lnTo>
                    <a:lnTo>
                      <a:pt x="1589703" y="2099582"/>
                    </a:lnTo>
                    <a:lnTo>
                      <a:pt x="432589" y="2099582"/>
                    </a:lnTo>
                    <a:lnTo>
                      <a:pt x="432589" y="1114664"/>
                    </a:lnTo>
                    <a:cubicBezTo>
                      <a:pt x="432589" y="1085405"/>
                      <a:pt x="408869" y="1061685"/>
                      <a:pt x="379610" y="1061685"/>
                    </a:cubicBezTo>
                    <a:lnTo>
                      <a:pt x="0" y="1061685"/>
                    </a:lnTo>
                    <a:close/>
                  </a:path>
                </a:pathLst>
              </a:custGeom>
              <a:noFill/>
              <a:ln w="12700">
                <a:solidFill>
                  <a:srgbClr val="FFFFFF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5400000">
                <a:off x="9930510" y="4560427"/>
                <a:ext cx="844864" cy="2400778"/>
              </a:xfrm>
              <a:custGeom>
                <a:avLst/>
                <a:gdLst>
                  <a:gd name="connsiteX0" fmla="*/ 0 w 844864"/>
                  <a:gd name="connsiteY0" fmla="*/ 1200389 h 2400778"/>
                  <a:gd name="connsiteX1" fmla="*/ 140839 w 844864"/>
                  <a:gd name="connsiteY1" fmla="*/ 0 h 2400778"/>
                  <a:gd name="connsiteX2" fmla="*/ 844864 w 844864"/>
                  <a:gd name="connsiteY2" fmla="*/ 0 h 2400778"/>
                  <a:gd name="connsiteX3" fmla="*/ 704025 w 844864"/>
                  <a:gd name="connsiteY3" fmla="*/ 1200389 h 2400778"/>
                  <a:gd name="connsiteX4" fmla="*/ 844864 w 844864"/>
                  <a:gd name="connsiteY4" fmla="*/ 2400778 h 2400778"/>
                  <a:gd name="connsiteX5" fmla="*/ 140839 w 844864"/>
                  <a:gd name="connsiteY5" fmla="*/ 2400778 h 2400778"/>
                  <a:gd name="connsiteX6" fmla="*/ 62082 w 844864"/>
                  <a:gd name="connsiteY6" fmla="*/ 2195744 h 2400778"/>
                  <a:gd name="connsiteX7" fmla="*/ 45201 w 844864"/>
                  <a:gd name="connsiteY7" fmla="*/ 2077012 h 2400778"/>
                  <a:gd name="connsiteX8" fmla="*/ 82935 w 844864"/>
                  <a:gd name="connsiteY8" fmla="*/ 2077012 h 2400778"/>
                  <a:gd name="connsiteX9" fmla="*/ 124843 w 844864"/>
                  <a:gd name="connsiteY9" fmla="*/ 2035104 h 2400778"/>
                  <a:gd name="connsiteX10" fmla="*/ 124843 w 844864"/>
                  <a:gd name="connsiteY10" fmla="*/ 1541750 h 2400778"/>
                  <a:gd name="connsiteX11" fmla="*/ 82935 w 844864"/>
                  <a:gd name="connsiteY11" fmla="*/ 1499842 h 2400778"/>
                  <a:gd name="connsiteX12" fmla="*/ 4956 w 844864"/>
                  <a:gd name="connsiteY12" fmla="*/ 1499842 h 2400778"/>
                  <a:gd name="connsiteX13" fmla="*/ 2860 w 844864"/>
                  <a:gd name="connsiteY13" fmla="*/ 1442280 h 2400778"/>
                  <a:gd name="connsiteX14" fmla="*/ 0 w 844864"/>
                  <a:gd name="connsiteY14" fmla="*/ 1200389 h 2400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44864" h="2400778">
                    <a:moveTo>
                      <a:pt x="0" y="1200389"/>
                    </a:moveTo>
                    <a:cubicBezTo>
                      <a:pt x="0" y="537534"/>
                      <a:pt x="63027" y="0"/>
                      <a:pt x="140839" y="0"/>
                    </a:cubicBezTo>
                    <a:lnTo>
                      <a:pt x="844864" y="0"/>
                    </a:lnTo>
                    <a:cubicBezTo>
                      <a:pt x="767052" y="0"/>
                      <a:pt x="704025" y="537534"/>
                      <a:pt x="704025" y="1200389"/>
                    </a:cubicBezTo>
                    <a:cubicBezTo>
                      <a:pt x="704025" y="1863244"/>
                      <a:pt x="767052" y="2400778"/>
                      <a:pt x="844864" y="2400778"/>
                    </a:cubicBezTo>
                    <a:lnTo>
                      <a:pt x="140839" y="2400778"/>
                    </a:lnTo>
                    <a:cubicBezTo>
                      <a:pt x="111660" y="2400778"/>
                      <a:pt x="84559" y="2325187"/>
                      <a:pt x="62082" y="2195744"/>
                    </a:cubicBezTo>
                    <a:lnTo>
                      <a:pt x="45201" y="2077012"/>
                    </a:lnTo>
                    <a:lnTo>
                      <a:pt x="82935" y="2077012"/>
                    </a:lnTo>
                    <a:cubicBezTo>
                      <a:pt x="106080" y="2077012"/>
                      <a:pt x="124843" y="2058249"/>
                      <a:pt x="124843" y="2035104"/>
                    </a:cubicBezTo>
                    <a:lnTo>
                      <a:pt x="124843" y="1541750"/>
                    </a:lnTo>
                    <a:cubicBezTo>
                      <a:pt x="124843" y="1518605"/>
                      <a:pt x="106080" y="1499842"/>
                      <a:pt x="82935" y="1499842"/>
                    </a:cubicBezTo>
                    <a:lnTo>
                      <a:pt x="4956" y="1499842"/>
                    </a:lnTo>
                    <a:lnTo>
                      <a:pt x="2860" y="1442280"/>
                    </a:lnTo>
                    <a:cubicBezTo>
                      <a:pt x="985" y="1364145"/>
                      <a:pt x="0" y="1283246"/>
                      <a:pt x="0" y="1200389"/>
                    </a:cubicBezTo>
                    <a:close/>
                  </a:path>
                </a:pathLst>
              </a:custGeom>
              <a:noFill/>
              <a:ln w="12700">
                <a:solidFill>
                  <a:srgbClr val="FFFFFF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39"/>
              <p:cNvSpPr/>
              <p:nvPr/>
            </p:nvSpPr>
            <p:spPr>
              <a:xfrm rot="5400000">
                <a:off x="10031018" y="4605190"/>
                <a:ext cx="643847" cy="2291061"/>
              </a:xfrm>
              <a:custGeom>
                <a:avLst/>
                <a:gdLst>
                  <a:gd name="connsiteX0" fmla="*/ 0 w 643847"/>
                  <a:gd name="connsiteY0" fmla="*/ 1111172 h 2291061"/>
                  <a:gd name="connsiteX1" fmla="*/ 1856 w 643847"/>
                  <a:gd name="connsiteY1" fmla="*/ 914694 h 2291061"/>
                  <a:gd name="connsiteX2" fmla="*/ 107059 w 643847"/>
                  <a:gd name="connsiteY2" fmla="*/ 0 h 2291061"/>
                  <a:gd name="connsiteX3" fmla="*/ 643847 w 643847"/>
                  <a:gd name="connsiteY3" fmla="*/ 0 h 2291061"/>
                  <a:gd name="connsiteX4" fmla="*/ 538644 w 643847"/>
                  <a:gd name="connsiteY4" fmla="*/ 914694 h 2291061"/>
                  <a:gd name="connsiteX5" fmla="*/ 536788 w 643847"/>
                  <a:gd name="connsiteY5" fmla="*/ 1111172 h 2291061"/>
                  <a:gd name="connsiteX6" fmla="*/ 0 w 643847"/>
                  <a:gd name="connsiteY6" fmla="*/ 1179889 h 2291061"/>
                  <a:gd name="connsiteX7" fmla="*/ 536788 w 643847"/>
                  <a:gd name="connsiteY7" fmla="*/ 1179889 h 2291061"/>
                  <a:gd name="connsiteX8" fmla="*/ 538644 w 643847"/>
                  <a:gd name="connsiteY8" fmla="*/ 1376367 h 2291061"/>
                  <a:gd name="connsiteX9" fmla="*/ 643847 w 643847"/>
                  <a:gd name="connsiteY9" fmla="*/ 2291061 h 2291061"/>
                  <a:gd name="connsiteX10" fmla="*/ 107059 w 643847"/>
                  <a:gd name="connsiteY10" fmla="*/ 2291061 h 2291061"/>
                  <a:gd name="connsiteX11" fmla="*/ 53599 w 643847"/>
                  <a:gd name="connsiteY11" fmla="*/ 2139270 h 2291061"/>
                  <a:gd name="connsiteX12" fmla="*/ 41734 w 643847"/>
                  <a:gd name="connsiteY12" fmla="*/ 2051549 h 2291061"/>
                  <a:gd name="connsiteX13" fmla="*/ 58343 w 643847"/>
                  <a:gd name="connsiteY13" fmla="*/ 2040350 h 2291061"/>
                  <a:gd name="connsiteX14" fmla="*/ 84015 w 643847"/>
                  <a:gd name="connsiteY14" fmla="*/ 1978373 h 2291061"/>
                  <a:gd name="connsiteX15" fmla="*/ 84015 w 643847"/>
                  <a:gd name="connsiteY15" fmla="*/ 1485815 h 2291061"/>
                  <a:gd name="connsiteX16" fmla="*/ 30483 w 643847"/>
                  <a:gd name="connsiteY16" fmla="*/ 1405054 h 2291061"/>
                  <a:gd name="connsiteX17" fmla="*/ 2497 w 643847"/>
                  <a:gd name="connsiteY17" fmla="*/ 1399404 h 2291061"/>
                  <a:gd name="connsiteX18" fmla="*/ 1856 w 643847"/>
                  <a:gd name="connsiteY18" fmla="*/ 1376367 h 229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3847" h="2291061">
                    <a:moveTo>
                      <a:pt x="0" y="1111172"/>
                    </a:moveTo>
                    <a:lnTo>
                      <a:pt x="1856" y="914694"/>
                    </a:lnTo>
                    <a:cubicBezTo>
                      <a:pt x="11866" y="392741"/>
                      <a:pt x="55147" y="0"/>
                      <a:pt x="107059" y="0"/>
                    </a:cubicBezTo>
                    <a:lnTo>
                      <a:pt x="643847" y="0"/>
                    </a:lnTo>
                    <a:cubicBezTo>
                      <a:pt x="591935" y="0"/>
                      <a:pt x="548654" y="392741"/>
                      <a:pt x="538644" y="914694"/>
                    </a:cubicBezTo>
                    <a:lnTo>
                      <a:pt x="536788" y="1111172"/>
                    </a:lnTo>
                    <a:close/>
                    <a:moveTo>
                      <a:pt x="0" y="1179889"/>
                    </a:moveTo>
                    <a:lnTo>
                      <a:pt x="536788" y="1179889"/>
                    </a:lnTo>
                    <a:lnTo>
                      <a:pt x="538644" y="1376367"/>
                    </a:lnTo>
                    <a:cubicBezTo>
                      <a:pt x="548654" y="1898319"/>
                      <a:pt x="591935" y="2291061"/>
                      <a:pt x="643847" y="2291061"/>
                    </a:cubicBezTo>
                    <a:lnTo>
                      <a:pt x="107059" y="2291061"/>
                    </a:lnTo>
                    <a:cubicBezTo>
                      <a:pt x="87592" y="2291061"/>
                      <a:pt x="69339" y="2235832"/>
                      <a:pt x="53599" y="2139270"/>
                    </a:cubicBezTo>
                    <a:lnTo>
                      <a:pt x="41734" y="2051549"/>
                    </a:lnTo>
                    <a:lnTo>
                      <a:pt x="58343" y="2040350"/>
                    </a:lnTo>
                    <a:cubicBezTo>
                      <a:pt x="74205" y="2024489"/>
                      <a:pt x="84015" y="2002576"/>
                      <a:pt x="84015" y="1978373"/>
                    </a:cubicBezTo>
                    <a:lnTo>
                      <a:pt x="84015" y="1485815"/>
                    </a:lnTo>
                    <a:cubicBezTo>
                      <a:pt x="84015" y="1449510"/>
                      <a:pt x="61942" y="1418360"/>
                      <a:pt x="30483" y="1405054"/>
                    </a:cubicBezTo>
                    <a:lnTo>
                      <a:pt x="2497" y="1399404"/>
                    </a:lnTo>
                    <a:lnTo>
                      <a:pt x="1856" y="1376367"/>
                    </a:lnTo>
                    <a:close/>
                  </a:path>
                </a:pathLst>
              </a:custGeom>
              <a:gradFill>
                <a:gsLst>
                  <a:gs pos="40000">
                    <a:schemeClr val="bg1">
                      <a:alpha val="40000"/>
                    </a:schemeClr>
                  </a:gs>
                  <a:gs pos="100000">
                    <a:srgbClr val="3F5064">
                      <a:alpha val="80000"/>
                    </a:srgbClr>
                  </a:gs>
                  <a:gs pos="60000">
                    <a:schemeClr val="bg1">
                      <a:alpha val="70000"/>
                    </a:schemeClr>
                  </a:gs>
                  <a:gs pos="0">
                    <a:srgbClr val="3F5064">
                      <a:alpha val="50000"/>
                    </a:srgbClr>
                  </a:gs>
                </a:gsLst>
                <a:lin ang="16200000" scaled="1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0437789" y="3979876"/>
                <a:ext cx="242719" cy="242719"/>
              </a:xfrm>
              <a:prstGeom prst="ellipse">
                <a:avLst/>
              </a:prstGeom>
              <a:solidFill>
                <a:srgbClr val="D29500">
                  <a:alpha val="6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8897" y="3771492"/>
                <a:ext cx="336834" cy="33683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</p:pic>
          <p:grpSp>
            <p:nvGrpSpPr>
              <p:cNvPr id="43" name="그룹 42"/>
              <p:cNvGrpSpPr/>
              <p:nvPr/>
            </p:nvGrpSpPr>
            <p:grpSpPr>
              <a:xfrm>
                <a:off x="9764904" y="3901082"/>
                <a:ext cx="263418" cy="535447"/>
                <a:chOff x="9755027" y="3909772"/>
                <a:chExt cx="263418" cy="535447"/>
              </a:xfrm>
            </p:grpSpPr>
            <p:sp>
              <p:nvSpPr>
                <p:cNvPr id="64" name="오른쪽 화살표 63"/>
                <p:cNvSpPr/>
                <p:nvPr/>
              </p:nvSpPr>
              <p:spPr>
                <a:xfrm rot="18836234">
                  <a:off x="9617058" y="4047741"/>
                  <a:ext cx="432048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68B4E8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오른쪽 화살표 64"/>
                <p:cNvSpPr/>
                <p:nvPr/>
              </p:nvSpPr>
              <p:spPr>
                <a:xfrm rot="18836234" flipH="1">
                  <a:off x="9724366" y="4151140"/>
                  <a:ext cx="432048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D29500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0266" y="4714420"/>
                <a:ext cx="285726" cy="28572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60000"/>
                  </a:prstClr>
                </a:outerShdw>
              </a:effectLst>
            </p:spPr>
          </p:pic>
          <p:grpSp>
            <p:nvGrpSpPr>
              <p:cNvPr id="45" name="그룹 44"/>
              <p:cNvGrpSpPr/>
              <p:nvPr/>
            </p:nvGrpSpPr>
            <p:grpSpPr>
              <a:xfrm>
                <a:off x="10352942" y="5019700"/>
                <a:ext cx="305129" cy="432048"/>
                <a:chOff x="10596418" y="4982524"/>
                <a:chExt cx="305129" cy="432048"/>
              </a:xfrm>
            </p:grpSpPr>
            <p:sp>
              <p:nvSpPr>
                <p:cNvPr id="54" name="오른쪽 화살표 53"/>
                <p:cNvSpPr/>
                <p:nvPr/>
              </p:nvSpPr>
              <p:spPr>
                <a:xfrm rot="16200000">
                  <a:off x="10458449" y="5120493"/>
                  <a:ext cx="432048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68B4E8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오른쪽 화살표 62"/>
                <p:cNvSpPr/>
                <p:nvPr/>
              </p:nvSpPr>
              <p:spPr>
                <a:xfrm rot="16200000" flipH="1">
                  <a:off x="10607468" y="5120493"/>
                  <a:ext cx="432048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D29500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"/>
              <a:stretch>
                <a:fillRect/>
              </a:stretch>
            </p:blipFill>
            <p:spPr>
              <a:xfrm>
                <a:off x="10413677" y="5451748"/>
                <a:ext cx="229922" cy="347069"/>
              </a:xfrm>
              <a:custGeom>
                <a:avLst/>
                <a:gdLst>
                  <a:gd name="connsiteX0" fmla="*/ 344271 w 2065585"/>
                  <a:gd name="connsiteY0" fmla="*/ 0 h 3118021"/>
                  <a:gd name="connsiteX1" fmla="*/ 1721314 w 2065585"/>
                  <a:gd name="connsiteY1" fmla="*/ 0 h 3118021"/>
                  <a:gd name="connsiteX2" fmla="*/ 2065585 w 2065585"/>
                  <a:gd name="connsiteY2" fmla="*/ 344271 h 3118021"/>
                  <a:gd name="connsiteX3" fmla="*/ 2065585 w 2065585"/>
                  <a:gd name="connsiteY3" fmla="*/ 3118021 h 3118021"/>
                  <a:gd name="connsiteX4" fmla="*/ 0 w 2065585"/>
                  <a:gd name="connsiteY4" fmla="*/ 3118021 h 3118021"/>
                  <a:gd name="connsiteX5" fmla="*/ 0 w 2065585"/>
                  <a:gd name="connsiteY5" fmla="*/ 344271 h 3118021"/>
                  <a:gd name="connsiteX6" fmla="*/ 344271 w 2065585"/>
                  <a:gd name="connsiteY6" fmla="*/ 0 h 311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5585" h="3118021">
                    <a:moveTo>
                      <a:pt x="344271" y="0"/>
                    </a:moveTo>
                    <a:lnTo>
                      <a:pt x="1721314" y="0"/>
                    </a:lnTo>
                    <a:cubicBezTo>
                      <a:pt x="1911450" y="0"/>
                      <a:pt x="2065585" y="154135"/>
                      <a:pt x="2065585" y="344271"/>
                    </a:cubicBezTo>
                    <a:lnTo>
                      <a:pt x="2065585" y="3118021"/>
                    </a:lnTo>
                    <a:lnTo>
                      <a:pt x="0" y="3118021"/>
                    </a:lnTo>
                    <a:lnTo>
                      <a:pt x="0" y="344271"/>
                    </a:lnTo>
                    <a:cubicBezTo>
                      <a:pt x="0" y="154135"/>
                      <a:pt x="154135" y="0"/>
                      <a:pt x="344271" y="0"/>
                    </a:cubicBezTo>
                    <a:close/>
                  </a:path>
                </a:pathLst>
              </a:custGeom>
            </p:spPr>
          </p:pic>
          <p:sp>
            <p:nvSpPr>
              <p:cNvPr id="47" name="양쪽 모서리가 둥근 사각형 46"/>
              <p:cNvSpPr/>
              <p:nvPr/>
            </p:nvSpPr>
            <p:spPr>
              <a:xfrm flipV="1">
                <a:off x="10413676" y="5765950"/>
                <a:ext cx="229922" cy="173627"/>
              </a:xfrm>
              <a:prstGeom prst="round2SameRect">
                <a:avLst/>
              </a:prstGeom>
              <a:gradFill flip="none" rotWithShape="1">
                <a:gsLst>
                  <a:gs pos="0">
                    <a:srgbClr val="3C948C">
                      <a:shade val="30000"/>
                      <a:satMod val="115000"/>
                    </a:srgbClr>
                  </a:gs>
                  <a:gs pos="50000">
                    <a:srgbClr val="3C948C">
                      <a:shade val="67500"/>
                      <a:satMod val="115000"/>
                    </a:srgbClr>
                  </a:gs>
                  <a:gs pos="100000">
                    <a:srgbClr val="3C948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17867" y="5775093"/>
                <a:ext cx="169697" cy="65237"/>
              </a:xfrm>
              <a:prstGeom prst="rect">
                <a:avLst/>
              </a:prstGeom>
            </p:spPr>
          </p:pic>
          <p:sp>
            <p:nvSpPr>
              <p:cNvPr id="52" name="모서리가 둥근 직사각형 51"/>
              <p:cNvSpPr/>
              <p:nvPr/>
            </p:nvSpPr>
            <p:spPr>
              <a:xfrm flipV="1">
                <a:off x="10413676" y="5451747"/>
                <a:ext cx="229922" cy="487830"/>
              </a:xfrm>
              <a:prstGeom prst="roundRect">
                <a:avLst>
                  <a:gd name="adj" fmla="val 14596"/>
                </a:avLst>
              </a:prstGeom>
              <a:gradFill flip="none" rotWithShape="1">
                <a:gsLst>
                  <a:gs pos="0">
                    <a:srgbClr val="3F5064">
                      <a:alpha val="40000"/>
                    </a:srgb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881217" y="6176061"/>
                <a:ext cx="2808312" cy="270088"/>
              </a:xfrm>
              <a:prstGeom prst="rect">
                <a:avLst/>
              </a:prstGeom>
              <a:gradFill>
                <a:gsLst>
                  <a:gs pos="0">
                    <a:srgbClr val="000005"/>
                  </a:gs>
                  <a:gs pos="100000">
                    <a:srgbClr val="000005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616559" y="4252871"/>
              <a:ext cx="350004" cy="274654"/>
              <a:chOff x="6616559" y="4252871"/>
              <a:chExt cx="350004" cy="274654"/>
            </a:xfrm>
          </p:grpSpPr>
          <p:cxnSp>
            <p:nvCxnSpPr>
              <p:cNvPr id="88" name="꺾인 연결선 87"/>
              <p:cNvCxnSpPr/>
              <p:nvPr/>
            </p:nvCxnSpPr>
            <p:spPr>
              <a:xfrm>
                <a:off x="6616559" y="4252871"/>
                <a:ext cx="343537" cy="184241"/>
              </a:xfrm>
              <a:prstGeom prst="bentConnector3">
                <a:avLst>
                  <a:gd name="adj1" fmla="val 45610"/>
                </a:avLst>
              </a:prstGeom>
              <a:ln>
                <a:solidFill>
                  <a:srgbClr val="FFFFFF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직사각형 88"/>
              <p:cNvSpPr/>
              <p:nvPr/>
            </p:nvSpPr>
            <p:spPr>
              <a:xfrm>
                <a:off x="6888087" y="4365104"/>
                <a:ext cx="78476" cy="162421"/>
              </a:xfrm>
              <a:prstGeom prst="rect">
                <a:avLst/>
              </a:prstGeom>
              <a:gradFill flip="none" rotWithShape="1">
                <a:gsLst>
                  <a:gs pos="0">
                    <a:srgbClr val="010102"/>
                  </a:gs>
                  <a:gs pos="100000">
                    <a:srgbClr val="010102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6910163" y="4318161"/>
              <a:ext cx="1148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smtClean="0">
                  <a:solidFill>
                    <a:srgbClr val="D295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Self-Driving</a:t>
              </a:r>
              <a:r>
                <a:rPr lang="ko-KR" altLang="en-US" sz="1000" smtClean="0">
                  <a:solidFill>
                    <a:srgbClr val="D295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smtClean="0">
                  <a:solidFill>
                    <a:srgbClr val="D295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Car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 rot="10800000">
              <a:off x="4550009" y="4790162"/>
              <a:ext cx="623629" cy="241501"/>
              <a:chOff x="6648455" y="4233166"/>
              <a:chExt cx="623629" cy="241501"/>
            </a:xfrm>
          </p:grpSpPr>
          <p:cxnSp>
            <p:nvCxnSpPr>
              <p:cNvPr id="92" name="꺾인 연결선 91"/>
              <p:cNvCxnSpPr>
                <a:endCxn id="94" idx="2"/>
              </p:cNvCxnSpPr>
              <p:nvPr/>
            </p:nvCxnSpPr>
            <p:spPr>
              <a:xfrm>
                <a:off x="6648455" y="4233166"/>
                <a:ext cx="550887" cy="239942"/>
              </a:xfrm>
              <a:prstGeom prst="bentConnector2">
                <a:avLst/>
              </a:prstGeom>
              <a:ln>
                <a:solidFill>
                  <a:srgbClr val="FFFFFF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직사각형 92"/>
              <p:cNvSpPr/>
              <p:nvPr/>
            </p:nvSpPr>
            <p:spPr>
              <a:xfrm rot="5400000">
                <a:off x="7151636" y="4354218"/>
                <a:ext cx="78476" cy="162421"/>
              </a:xfrm>
              <a:prstGeom prst="rect">
                <a:avLst/>
              </a:prstGeom>
              <a:gradFill flip="none" rotWithShape="1">
                <a:gsLst>
                  <a:gs pos="0">
                    <a:srgbClr val="010102"/>
                  </a:gs>
                  <a:gs pos="100000">
                    <a:srgbClr val="010102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061429" y="4545500"/>
              <a:ext cx="1122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smtClean="0">
                  <a:solidFill>
                    <a:srgbClr val="68B4E8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Connected App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685256" y="6114050"/>
              <a:ext cx="1459642" cy="2462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/>
              <a:r>
                <a:rPr lang="en-US" altLang="ko-KR" sz="1000" smtClean="0">
                  <a:solidFill>
                    <a:srgbClr val="61BFB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Infortainment System</a:t>
              </a: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375920" y="6091182"/>
              <a:ext cx="311573" cy="235525"/>
              <a:chOff x="5375920" y="6056235"/>
              <a:chExt cx="311573" cy="235525"/>
            </a:xfrm>
          </p:grpSpPr>
          <p:cxnSp>
            <p:nvCxnSpPr>
              <p:cNvPr id="97" name="꺾인 연결선 96"/>
              <p:cNvCxnSpPr>
                <a:endCxn id="95" idx="1"/>
              </p:cNvCxnSpPr>
              <p:nvPr/>
            </p:nvCxnSpPr>
            <p:spPr>
              <a:xfrm>
                <a:off x="5375920" y="6056235"/>
                <a:ext cx="309336" cy="14597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FFFF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직사각형 97"/>
              <p:cNvSpPr/>
              <p:nvPr/>
            </p:nvSpPr>
            <p:spPr>
              <a:xfrm>
                <a:off x="5609017" y="6129339"/>
                <a:ext cx="78476" cy="162421"/>
              </a:xfrm>
              <a:prstGeom prst="rect">
                <a:avLst/>
              </a:prstGeom>
              <a:gradFill flip="none" rotWithShape="1">
                <a:gsLst>
                  <a:gs pos="0">
                    <a:srgbClr val="010102"/>
                  </a:gs>
                  <a:gs pos="100000">
                    <a:srgbClr val="010102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02" name="직선 연결선 101"/>
          <p:cNvCxnSpPr/>
          <p:nvPr/>
        </p:nvCxnSpPr>
        <p:spPr>
          <a:xfrm>
            <a:off x="7871066" y="4005518"/>
            <a:ext cx="601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 flipH="1">
            <a:off x="7871447" y="3929537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꺾인 연결선 103"/>
          <p:cNvCxnSpPr>
            <a:endCxn id="94" idx="0"/>
          </p:cNvCxnSpPr>
          <p:nvPr/>
        </p:nvCxnSpPr>
        <p:spPr>
          <a:xfrm>
            <a:off x="3653251" y="3794663"/>
            <a:ext cx="877972" cy="319243"/>
          </a:xfrm>
          <a:prstGeom prst="bentConnector2">
            <a:avLst/>
          </a:prstGeom>
          <a:ln>
            <a:solidFill>
              <a:srgbClr val="FFFFFF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 rot="5400000" flipV="1">
            <a:off x="4509679" y="4002416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 rot="10800000" flipV="1">
            <a:off x="3651015" y="3676430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스트리밍 오디오 기본 화면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/>
          <a:stretch>
            <a:fillRect/>
          </a:stretch>
        </p:blipFill>
        <p:spPr bwMode="auto">
          <a:xfrm>
            <a:off x="7871066" y="5203749"/>
            <a:ext cx="3255895" cy="1220305"/>
          </a:xfrm>
          <a:custGeom>
            <a:avLst/>
            <a:gdLst>
              <a:gd name="connsiteX0" fmla="*/ 206950 w 11582400"/>
              <a:gd name="connsiteY0" fmla="*/ 0 h 4341068"/>
              <a:gd name="connsiteX1" fmla="*/ 11373204 w 11582400"/>
              <a:gd name="connsiteY1" fmla="*/ 0 h 4341068"/>
              <a:gd name="connsiteX2" fmla="*/ 11582400 w 11582400"/>
              <a:gd name="connsiteY2" fmla="*/ 209196 h 4341068"/>
              <a:gd name="connsiteX3" fmla="*/ 11582400 w 11582400"/>
              <a:gd name="connsiteY3" fmla="*/ 4131872 h 4341068"/>
              <a:gd name="connsiteX4" fmla="*/ 11373204 w 11582400"/>
              <a:gd name="connsiteY4" fmla="*/ 4341068 h 4341068"/>
              <a:gd name="connsiteX5" fmla="*/ 206950 w 11582400"/>
              <a:gd name="connsiteY5" fmla="*/ 4341068 h 4341068"/>
              <a:gd name="connsiteX6" fmla="*/ 14194 w 11582400"/>
              <a:gd name="connsiteY6" fmla="*/ 4213301 h 4341068"/>
              <a:gd name="connsiteX7" fmla="*/ 0 w 11582400"/>
              <a:gd name="connsiteY7" fmla="*/ 4142997 h 4341068"/>
              <a:gd name="connsiteX8" fmla="*/ 0 w 11582400"/>
              <a:gd name="connsiteY8" fmla="*/ 198071 h 4341068"/>
              <a:gd name="connsiteX9" fmla="*/ 14194 w 11582400"/>
              <a:gd name="connsiteY9" fmla="*/ 127768 h 4341068"/>
              <a:gd name="connsiteX10" fmla="*/ 206950 w 11582400"/>
              <a:gd name="connsiteY10" fmla="*/ 0 h 4341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82400" h="4341068">
                <a:moveTo>
                  <a:pt x="206950" y="0"/>
                </a:moveTo>
                <a:lnTo>
                  <a:pt x="11373204" y="0"/>
                </a:lnTo>
                <a:cubicBezTo>
                  <a:pt x="11488740" y="0"/>
                  <a:pt x="11582400" y="93660"/>
                  <a:pt x="11582400" y="209196"/>
                </a:cubicBezTo>
                <a:lnTo>
                  <a:pt x="11582400" y="4131872"/>
                </a:lnTo>
                <a:cubicBezTo>
                  <a:pt x="11582400" y="4247408"/>
                  <a:pt x="11488740" y="4341068"/>
                  <a:pt x="11373204" y="4341068"/>
                </a:cubicBezTo>
                <a:lnTo>
                  <a:pt x="206950" y="4341068"/>
                </a:lnTo>
                <a:cubicBezTo>
                  <a:pt x="120298" y="4341068"/>
                  <a:pt x="45951" y="4288384"/>
                  <a:pt x="14194" y="4213301"/>
                </a:cubicBezTo>
                <a:lnTo>
                  <a:pt x="0" y="4142997"/>
                </a:lnTo>
                <a:lnTo>
                  <a:pt x="0" y="198071"/>
                </a:lnTo>
                <a:lnTo>
                  <a:pt x="14194" y="127768"/>
                </a:lnTo>
                <a:cubicBezTo>
                  <a:pt x="45951" y="52684"/>
                  <a:pt x="120298" y="0"/>
                  <a:pt x="206950" y="0"/>
                </a:cubicBez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" y="2279540"/>
            <a:ext cx="4707173" cy="47071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20" y="1873720"/>
            <a:ext cx="3574863" cy="3574863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8396157" y="3917588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/>
          <p:cNvCxnSpPr/>
          <p:nvPr/>
        </p:nvCxnSpPr>
        <p:spPr>
          <a:xfrm>
            <a:off x="7032104" y="5805567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 flipH="1">
            <a:off x="7032485" y="5729586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7749560" y="5717637"/>
            <a:ext cx="78476" cy="162421"/>
          </a:xfrm>
          <a:prstGeom prst="rect">
            <a:avLst/>
          </a:prstGeom>
          <a:gradFill flip="none" rotWithShape="1">
            <a:gsLst>
              <a:gs pos="0">
                <a:srgbClr val="010102"/>
              </a:gs>
              <a:gs pos="100000">
                <a:srgbClr val="01010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솔루션 도출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25105" y="2925682"/>
            <a:ext cx="8817456" cy="2592287"/>
            <a:chOff x="263352" y="476672"/>
            <a:chExt cx="11677266" cy="3433057"/>
          </a:xfrm>
        </p:grpSpPr>
        <p:pic>
          <p:nvPicPr>
            <p:cNvPr id="36" name="Picture 4" descr="현대자동차 인포테인먼트 시스템의 구성 GUI를 모아서 보여주는 인포그래픽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52" y="476672"/>
              <a:ext cx="5797289" cy="34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현대자동차의 ccNC의 모드 별 계기판 테마를 보여주는 인포그래픽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329" y="476672"/>
              <a:ext cx="5797289" cy="34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847598"/>
            <a:ext cx="8273610" cy="41992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88769" y="2351238"/>
            <a:ext cx="193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  Connected App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1" y="4526970"/>
            <a:ext cx="2515331" cy="2515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13859" y="5776579"/>
            <a:ext cx="481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 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ccNC ‘</a:t>
            </a:r>
            <a:r>
              <a:rPr lang="ko-KR" altLang="en-US" sz="1400" smtClean="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</a:t>
            </a:r>
            <a:r>
              <a:rPr lang="en-US" altLang="ko-KR" sz="1400" smtClean="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(Seon)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Connected App </a:t>
            </a:r>
            <a:r>
              <a:rPr lang="en-US" altLang="ko-KR" sz="1400" smtClean="0">
                <a:solidFill>
                  <a:srgbClr val="68B4E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BLUELINK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결합</a:t>
            </a:r>
            <a:endParaRPr lang="en-US" altLang="ko-KR" sz="1400" smtClean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3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솔루션 도출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769" y="2351238"/>
            <a:ext cx="2518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en-US" altLang="ko-KR" sz="1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Infortainment System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7624" y="3217687"/>
            <a:ext cx="11056753" cy="2038069"/>
            <a:chOff x="407368" y="3415288"/>
            <a:chExt cx="11056753" cy="2038069"/>
          </a:xfrm>
        </p:grpSpPr>
        <p:pic>
          <p:nvPicPr>
            <p:cNvPr id="1026" name="Picture 2" descr="https://d25z2x4guwcftm.cloudfront.net/hmc-kr-1products/0/c472ff0d-093b-4f66-a116-70ba1f667c2b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8" y="3415288"/>
              <a:ext cx="5434851" cy="203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d25z2x4guwcftm.cloudfront.net/hmc-kr-1products/0/dd25bde7-c6f8-4c67-8166-3eea67c81ac7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521" y="3415288"/>
              <a:ext cx="5433600" cy="203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/>
          <p:cNvSpPr txBox="1"/>
          <p:nvPr/>
        </p:nvSpPr>
        <p:spPr>
          <a:xfrm>
            <a:off x="3688316" y="5776579"/>
            <a:ext cx="481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 2025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디자인 트렌드 </a:t>
            </a:r>
            <a:r>
              <a:rPr lang="ko-KR" altLang="en-US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레트로 퓨처리즘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드러나는 </a:t>
            </a:r>
            <a:r>
              <a:rPr lang="ko-KR" altLang="en-US" sz="1400" smtClean="0">
                <a:solidFill>
                  <a:srgbClr val="61BFB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포니 테마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활용</a:t>
            </a:r>
            <a:endParaRPr lang="en-US" altLang="ko-KR" sz="1400" smtClean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0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  <a:lumMod val="10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Define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솔루션 도출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3472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차량에서 내리는 순간 떠날 수 있도록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4" y="1769572"/>
            <a:ext cx="9180093" cy="46593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88769" y="2351238"/>
            <a:ext cx="193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3. Self-Driving Car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88316" y="5776579"/>
            <a:ext cx="481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 </a:t>
            </a:r>
            <a:r>
              <a:rPr lang="ko-KR" altLang="en-US" sz="1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다익스트라 알고리즘 </a:t>
            </a:r>
            <a:r>
              <a:rPr lang="ko-KR" altLang="en-US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고속화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및 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Mapbox </a:t>
            </a:r>
            <a:r>
              <a:rPr lang="ko-KR" altLang="en-US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리얼월드 맵 연동</a:t>
            </a:r>
            <a:endParaRPr lang="en-US" altLang="ko-KR" sz="1400" smtClean="0">
              <a:solidFill>
                <a:srgbClr val="D295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 rot="10800000">
            <a:off x="-3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develop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업무 분담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5949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애플리케이션 서비스 아키텍처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01361" y="3128573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D29500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541250" y="3128573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D29500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787342" y="3128573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68B4E8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307564" y="4379621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61BFB7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547453" y="4379621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61BFB7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787342" y="4379621"/>
            <a:ext cx="1109503" cy="1109503"/>
          </a:xfrm>
          <a:prstGeom prst="ellipse">
            <a:avLst/>
          </a:prstGeom>
          <a:solidFill>
            <a:schemeClr val="tx1">
              <a:alpha val="60000"/>
            </a:schemeClr>
          </a:solidFill>
          <a:ln w="19050">
            <a:solidFill>
              <a:srgbClr val="68B4E8"/>
            </a:solidFill>
            <a:prstDash val="solid"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88316" y="5776579"/>
            <a:ext cx="481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업무 분담 최적화를 위한 인력 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&amp;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자리 배치</a:t>
            </a:r>
            <a:endParaRPr lang="en-US" altLang="ko-KR" sz="1400" smtClean="0">
              <a:solidFill>
                <a:srgbClr val="D295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39" y="3390937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68B4E8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06539" y="4641985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68B4E8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69407" y="3390937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altLang="ko-KR" sz="3200" smtClean="0">
              <a:solidFill>
                <a:srgbClr val="D29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69407" y="4641985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18626" y="3390937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altLang="ko-KR" sz="3200" smtClean="0">
              <a:solidFill>
                <a:srgbClr val="D29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18626" y="4641985"/>
            <a:ext cx="671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3438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936621" y="5437973"/>
            <a:ext cx="1879459" cy="1879459"/>
          </a:xfrm>
          <a:prstGeom prst="ellipse">
            <a:avLst/>
          </a:prstGeom>
          <a:gradFill flip="none" rotWithShape="1">
            <a:gsLst>
              <a:gs pos="0">
                <a:srgbClr val="D29500">
                  <a:alpha val="75000"/>
                </a:srgbClr>
              </a:gs>
              <a:gs pos="80000">
                <a:srgbClr val="D295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762217" y="3315994"/>
            <a:ext cx="1879459" cy="1879459"/>
          </a:xfrm>
          <a:prstGeom prst="ellipse">
            <a:avLst/>
          </a:prstGeom>
          <a:gradFill flip="none" rotWithShape="1">
            <a:gsLst>
              <a:gs pos="0">
                <a:srgbClr val="68B4E8"/>
              </a:gs>
              <a:gs pos="80000">
                <a:srgbClr val="68B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879871" y="3822289"/>
            <a:ext cx="1879459" cy="1879459"/>
          </a:xfrm>
          <a:prstGeom prst="ellipse">
            <a:avLst/>
          </a:prstGeom>
          <a:gradFill flip="none" rotWithShape="1">
            <a:gsLst>
              <a:gs pos="0">
                <a:srgbClr val="61BFB7"/>
              </a:gs>
              <a:gs pos="80000">
                <a:srgbClr val="61BFB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359326" y="4141251"/>
            <a:ext cx="1879459" cy="1879459"/>
          </a:xfrm>
          <a:prstGeom prst="ellipse">
            <a:avLst/>
          </a:prstGeom>
          <a:gradFill flip="none" rotWithShape="1">
            <a:gsLst>
              <a:gs pos="0">
                <a:srgbClr val="D29500"/>
              </a:gs>
              <a:gs pos="80000">
                <a:srgbClr val="D295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064413" y="2485645"/>
            <a:ext cx="1879459" cy="1879459"/>
          </a:xfrm>
          <a:prstGeom prst="ellipse">
            <a:avLst/>
          </a:prstGeom>
          <a:gradFill flip="none" rotWithShape="1">
            <a:gsLst>
              <a:gs pos="0">
                <a:srgbClr val="68B4E8">
                  <a:alpha val="75000"/>
                </a:srgbClr>
              </a:gs>
              <a:gs pos="80000">
                <a:srgbClr val="68B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develop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구체화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5949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애플리케이션 서비스 아키텍처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47" y="1948838"/>
            <a:ext cx="7926766" cy="4671130"/>
          </a:xfrm>
          <a:prstGeom prst="rect">
            <a:avLst/>
          </a:prstGeom>
          <a:effectLst/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16200000" flipV="1">
            <a:off x="5889753" y="-678335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D29500">
                  <a:alpha val="0"/>
                </a:srgbClr>
              </a:gs>
              <a:gs pos="100000">
                <a:srgbClr val="D295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6892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66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7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8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69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1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71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75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77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8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8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8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deliver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중간 보고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15480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MORAI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자율주행 차량 시뮬레이션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1635" y="3120594"/>
            <a:ext cx="10548729" cy="2087335"/>
            <a:chOff x="623392" y="3034929"/>
            <a:chExt cx="10548729" cy="2087335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3034929"/>
              <a:ext cx="7421636" cy="208733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028" y="3034929"/>
              <a:ext cx="3127093" cy="208733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2"/>
          <a:stretch/>
        </p:blipFill>
        <p:spPr>
          <a:xfrm flipH="1">
            <a:off x="274584" y="4284680"/>
            <a:ext cx="2607743" cy="112875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175733" y="5949280"/>
            <a:ext cx="1879459" cy="216024"/>
          </a:xfrm>
          <a:prstGeom prst="rect">
            <a:avLst/>
          </a:prstGeom>
          <a:gradFill flip="none" rotWithShape="1">
            <a:gsLst>
              <a:gs pos="0">
                <a:srgbClr val="D29500">
                  <a:alpha val="75000"/>
                </a:srgbClr>
              </a:gs>
              <a:gs pos="80000">
                <a:srgbClr val="D295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21635" y="5505984"/>
            <a:ext cx="4815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·</a:t>
            </a:r>
            <a:r>
              <a:rPr lang="ko-KR" altLang="en-US" sz="14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경로 탐색</a:t>
            </a:r>
            <a:endParaRPr lang="en-US" altLang="ko-KR" sz="140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일방향 탐색 대신 </a:t>
            </a:r>
            <a:r>
              <a:rPr lang="ko-KR" altLang="en-US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양방향 다익스트라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적용 →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시간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단축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(3.604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1400" smtClean="0">
              <a:solidFill>
                <a:srgbClr val="D295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4995" y="5505984"/>
            <a:ext cx="4815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· </a:t>
            </a:r>
            <a:r>
              <a:rPr lang="ko-KR" altLang="en-US" sz="1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경로 생성</a:t>
            </a:r>
            <a:endParaRPr lang="en-US" altLang="ko-KR" sz="140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명세서에 기반하여 </a:t>
            </a:r>
            <a:r>
              <a:rPr lang="en-US" altLang="ko-KR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Pure Suit </a:t>
            </a:r>
            <a:r>
              <a:rPr lang="ko-KR" altLang="en-US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알고리즘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lang="en-US" altLang="ko-KR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PID </a:t>
            </a:r>
            <a:r>
              <a:rPr lang="ko-KR" altLang="en-US" sz="1400" smtClean="0">
                <a:solidFill>
                  <a:srgbClr val="D295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제어 </a:t>
            </a:r>
            <a:r>
              <a:rPr lang="ko-KR" altLang="en-US" sz="14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구현까지 완료</a:t>
            </a:r>
            <a:endParaRPr lang="en-US" altLang="ko-KR" sz="1400" smtClean="0">
              <a:solidFill>
                <a:srgbClr val="D295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2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22941" y="1052736"/>
            <a:ext cx="6038349" cy="5737474"/>
            <a:chOff x="3022941" y="1226849"/>
            <a:chExt cx="6038349" cy="5737474"/>
          </a:xfrm>
        </p:grpSpPr>
        <p:grpSp>
          <p:nvGrpSpPr>
            <p:cNvPr id="4" name="그룹 3"/>
            <p:cNvGrpSpPr/>
            <p:nvPr/>
          </p:nvGrpSpPr>
          <p:grpSpPr>
            <a:xfrm>
              <a:off x="3022941" y="1226849"/>
              <a:ext cx="6038349" cy="1794452"/>
              <a:chOff x="119336" y="4089321"/>
              <a:chExt cx="8059105" cy="2394972"/>
            </a:xfrm>
          </p:grpSpPr>
          <p:sp>
            <p:nvSpPr>
              <p:cNvPr id="47" name="사각형: 둥근 모서리 170">
                <a:extLst>
                  <a:ext uri="{FF2B5EF4-FFF2-40B4-BE49-F238E27FC236}">
                    <a16:creationId xmlns:a16="http://schemas.microsoft.com/office/drawing/2014/main" id="{0ED3D3C1-EFB0-FFBE-77C1-7AE74698BABA}"/>
                  </a:ext>
                </a:extLst>
              </p:cNvPr>
              <p:cNvSpPr/>
              <p:nvPr/>
            </p:nvSpPr>
            <p:spPr>
              <a:xfrm>
                <a:off x="566470" y="4627262"/>
                <a:ext cx="1664207" cy="1664494"/>
              </a:xfrm>
              <a:custGeom>
                <a:avLst/>
                <a:gdLst>
                  <a:gd name="connsiteX0" fmla="*/ 0 w 3462603"/>
                  <a:gd name="connsiteY0" fmla="*/ 101731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8" fmla="*/ 0 w 3462603"/>
                  <a:gd name="connsiteY8" fmla="*/ 101731 h 4370054"/>
                  <a:gd name="connsiteX0" fmla="*/ 0 w 3462603"/>
                  <a:gd name="connsiteY0" fmla="*/ 4268323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2603" h="4370054">
                    <a:moveTo>
                      <a:pt x="0" y="4268323"/>
                    </a:moveTo>
                    <a:cubicBezTo>
                      <a:pt x="543190" y="3539981"/>
                      <a:pt x="2783771" y="694432"/>
                      <a:pt x="3360872" y="0"/>
                    </a:cubicBezTo>
                    <a:cubicBezTo>
                      <a:pt x="3417056" y="0"/>
                      <a:pt x="3462603" y="45547"/>
                      <a:pt x="3462603" y="101731"/>
                    </a:cubicBezTo>
                    <a:lnTo>
                      <a:pt x="3462603" y="4268323"/>
                    </a:lnTo>
                    <a:cubicBezTo>
                      <a:pt x="3462603" y="4324507"/>
                      <a:pt x="3417056" y="4370054"/>
                      <a:pt x="3360872" y="4370054"/>
                    </a:cubicBezTo>
                    <a:lnTo>
                      <a:pt x="101731" y="4370054"/>
                    </a:lnTo>
                    <a:cubicBezTo>
                      <a:pt x="45547" y="4370054"/>
                      <a:pt x="0" y="4324507"/>
                      <a:pt x="0" y="42683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29500">
                      <a:alpha val="21000"/>
                    </a:srgbClr>
                  </a:gs>
                  <a:gs pos="100000">
                    <a:srgbClr val="61BFB7">
                      <a:alpha val="60000"/>
                    </a:srgbClr>
                  </a:gs>
                </a:gsLst>
                <a:path path="circle">
                  <a:fillToRect l="100000" t="100000"/>
                </a:path>
              </a:gradFill>
              <a:ln w="25400">
                <a:gradFill flip="none" rotWithShape="1">
                  <a:gsLst>
                    <a:gs pos="0">
                      <a:srgbClr val="D29500"/>
                    </a:gs>
                    <a:gs pos="100000">
                      <a:srgbClr val="61BFB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49" name="사각형: 둥근 모서리 170">
                <a:extLst>
                  <a:ext uri="{FF2B5EF4-FFF2-40B4-BE49-F238E27FC236}">
                    <a16:creationId xmlns:a16="http://schemas.microsoft.com/office/drawing/2014/main" id="{D02147C4-81C1-2EC8-D92E-714FDD4C4106}"/>
                  </a:ext>
                </a:extLst>
              </p:cNvPr>
              <p:cNvSpPr/>
              <p:nvPr/>
            </p:nvSpPr>
            <p:spPr>
              <a:xfrm>
                <a:off x="4384144" y="4627262"/>
                <a:ext cx="1664207" cy="1664494"/>
              </a:xfrm>
              <a:custGeom>
                <a:avLst/>
                <a:gdLst>
                  <a:gd name="connsiteX0" fmla="*/ 0 w 3462603"/>
                  <a:gd name="connsiteY0" fmla="*/ 101731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8" fmla="*/ 0 w 3462603"/>
                  <a:gd name="connsiteY8" fmla="*/ 101731 h 4370054"/>
                  <a:gd name="connsiteX0" fmla="*/ 0 w 3462603"/>
                  <a:gd name="connsiteY0" fmla="*/ 4268323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2603" h="4370054">
                    <a:moveTo>
                      <a:pt x="0" y="4268323"/>
                    </a:moveTo>
                    <a:cubicBezTo>
                      <a:pt x="543190" y="3539981"/>
                      <a:pt x="2783771" y="694432"/>
                      <a:pt x="3360872" y="0"/>
                    </a:cubicBezTo>
                    <a:cubicBezTo>
                      <a:pt x="3417056" y="0"/>
                      <a:pt x="3462603" y="45547"/>
                      <a:pt x="3462603" y="101731"/>
                    </a:cubicBezTo>
                    <a:lnTo>
                      <a:pt x="3462603" y="4268323"/>
                    </a:lnTo>
                    <a:cubicBezTo>
                      <a:pt x="3462603" y="4324507"/>
                      <a:pt x="3417056" y="4370054"/>
                      <a:pt x="3360872" y="4370054"/>
                    </a:cubicBezTo>
                    <a:lnTo>
                      <a:pt x="101731" y="4370054"/>
                    </a:lnTo>
                    <a:cubicBezTo>
                      <a:pt x="45547" y="4370054"/>
                      <a:pt x="0" y="4324507"/>
                      <a:pt x="0" y="42683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29500">
                      <a:alpha val="21000"/>
                    </a:srgbClr>
                  </a:gs>
                  <a:gs pos="100000">
                    <a:srgbClr val="61BFB7">
                      <a:alpha val="60000"/>
                    </a:srgbClr>
                  </a:gs>
                </a:gsLst>
                <a:path path="circle">
                  <a:fillToRect l="100000" t="100000"/>
                </a:path>
              </a:gradFill>
              <a:ln w="25400">
                <a:gradFill flip="none" rotWithShape="1">
                  <a:gsLst>
                    <a:gs pos="0">
                      <a:srgbClr val="D29500"/>
                    </a:gs>
                    <a:gs pos="100000">
                      <a:srgbClr val="61BFB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50" name="사각형: 둥근 모서리 170">
                <a:extLst>
                  <a:ext uri="{FF2B5EF4-FFF2-40B4-BE49-F238E27FC236}">
                    <a16:creationId xmlns:a16="http://schemas.microsoft.com/office/drawing/2014/main" id="{B61EA0AE-818C-3F1A-52F0-2C265EF31ABD}"/>
                  </a:ext>
                </a:extLst>
              </p:cNvPr>
              <p:cNvSpPr/>
              <p:nvPr/>
            </p:nvSpPr>
            <p:spPr>
              <a:xfrm flipH="1">
                <a:off x="2471240" y="4627262"/>
                <a:ext cx="1664207" cy="1664494"/>
              </a:xfrm>
              <a:custGeom>
                <a:avLst/>
                <a:gdLst>
                  <a:gd name="connsiteX0" fmla="*/ 0 w 3462603"/>
                  <a:gd name="connsiteY0" fmla="*/ 101731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8" fmla="*/ 0 w 3462603"/>
                  <a:gd name="connsiteY8" fmla="*/ 101731 h 4370054"/>
                  <a:gd name="connsiteX0" fmla="*/ 0 w 3462603"/>
                  <a:gd name="connsiteY0" fmla="*/ 4268323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2603" h="4370054">
                    <a:moveTo>
                      <a:pt x="0" y="4268323"/>
                    </a:moveTo>
                    <a:cubicBezTo>
                      <a:pt x="543190" y="3539981"/>
                      <a:pt x="2783771" y="694432"/>
                      <a:pt x="3360872" y="0"/>
                    </a:cubicBezTo>
                    <a:cubicBezTo>
                      <a:pt x="3417056" y="0"/>
                      <a:pt x="3462603" y="45547"/>
                      <a:pt x="3462603" y="101731"/>
                    </a:cubicBezTo>
                    <a:lnTo>
                      <a:pt x="3462603" y="4268323"/>
                    </a:lnTo>
                    <a:cubicBezTo>
                      <a:pt x="3462603" y="4324507"/>
                      <a:pt x="3417056" y="4370054"/>
                      <a:pt x="3360872" y="4370054"/>
                    </a:cubicBezTo>
                    <a:lnTo>
                      <a:pt x="101731" y="4370054"/>
                    </a:lnTo>
                    <a:cubicBezTo>
                      <a:pt x="45547" y="4370054"/>
                      <a:pt x="0" y="4324507"/>
                      <a:pt x="0" y="42683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29500">
                      <a:alpha val="21000"/>
                    </a:srgbClr>
                  </a:gs>
                  <a:gs pos="100000">
                    <a:srgbClr val="61BFB7">
                      <a:alpha val="60000"/>
                    </a:srgbClr>
                  </a:gs>
                </a:gsLst>
                <a:path path="circle">
                  <a:fillToRect l="100000" t="100000"/>
                </a:path>
              </a:gradFill>
              <a:ln w="25400">
                <a:gradFill flip="none" rotWithShape="1">
                  <a:gsLst>
                    <a:gs pos="0">
                      <a:srgbClr val="D29500"/>
                    </a:gs>
                    <a:gs pos="100000">
                      <a:srgbClr val="61BFB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51" name="사각형: 둥근 모서리 170">
                <a:extLst>
                  <a:ext uri="{FF2B5EF4-FFF2-40B4-BE49-F238E27FC236}">
                    <a16:creationId xmlns:a16="http://schemas.microsoft.com/office/drawing/2014/main" id="{9E0CF355-5660-6FA8-C74B-226115A6E39A}"/>
                  </a:ext>
                </a:extLst>
              </p:cNvPr>
              <p:cNvSpPr/>
              <p:nvPr/>
            </p:nvSpPr>
            <p:spPr>
              <a:xfrm flipH="1">
                <a:off x="6288914" y="4627262"/>
                <a:ext cx="1664207" cy="1664494"/>
              </a:xfrm>
              <a:custGeom>
                <a:avLst/>
                <a:gdLst>
                  <a:gd name="connsiteX0" fmla="*/ 0 w 3462603"/>
                  <a:gd name="connsiteY0" fmla="*/ 101731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8" fmla="*/ 0 w 3462603"/>
                  <a:gd name="connsiteY8" fmla="*/ 101731 h 4370054"/>
                  <a:gd name="connsiteX0" fmla="*/ 0 w 3462603"/>
                  <a:gd name="connsiteY0" fmla="*/ 4268323 h 4370054"/>
                  <a:gd name="connsiteX1" fmla="*/ 101731 w 3462603"/>
                  <a:gd name="connsiteY1" fmla="*/ 0 h 4370054"/>
                  <a:gd name="connsiteX2" fmla="*/ 3360872 w 3462603"/>
                  <a:gd name="connsiteY2" fmla="*/ 0 h 4370054"/>
                  <a:gd name="connsiteX3" fmla="*/ 3462603 w 3462603"/>
                  <a:gd name="connsiteY3" fmla="*/ 101731 h 4370054"/>
                  <a:gd name="connsiteX4" fmla="*/ 3462603 w 3462603"/>
                  <a:gd name="connsiteY4" fmla="*/ 4268323 h 4370054"/>
                  <a:gd name="connsiteX5" fmla="*/ 3360872 w 3462603"/>
                  <a:gd name="connsiteY5" fmla="*/ 4370054 h 4370054"/>
                  <a:gd name="connsiteX6" fmla="*/ 101731 w 3462603"/>
                  <a:gd name="connsiteY6" fmla="*/ 4370054 h 4370054"/>
                  <a:gd name="connsiteX7" fmla="*/ 0 w 3462603"/>
                  <a:gd name="connsiteY7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  <a:gd name="connsiteX0" fmla="*/ 0 w 3462603"/>
                  <a:gd name="connsiteY0" fmla="*/ 4268323 h 4370054"/>
                  <a:gd name="connsiteX1" fmla="*/ 3360872 w 3462603"/>
                  <a:gd name="connsiteY1" fmla="*/ 0 h 4370054"/>
                  <a:gd name="connsiteX2" fmla="*/ 3462603 w 3462603"/>
                  <a:gd name="connsiteY2" fmla="*/ 101731 h 4370054"/>
                  <a:gd name="connsiteX3" fmla="*/ 3462603 w 3462603"/>
                  <a:gd name="connsiteY3" fmla="*/ 4268323 h 4370054"/>
                  <a:gd name="connsiteX4" fmla="*/ 3360872 w 3462603"/>
                  <a:gd name="connsiteY4" fmla="*/ 4370054 h 4370054"/>
                  <a:gd name="connsiteX5" fmla="*/ 101731 w 3462603"/>
                  <a:gd name="connsiteY5" fmla="*/ 4370054 h 4370054"/>
                  <a:gd name="connsiteX6" fmla="*/ 0 w 3462603"/>
                  <a:gd name="connsiteY6" fmla="*/ 4268323 h 437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2603" h="4370054">
                    <a:moveTo>
                      <a:pt x="0" y="4268323"/>
                    </a:moveTo>
                    <a:cubicBezTo>
                      <a:pt x="543190" y="3539981"/>
                      <a:pt x="2783771" y="694432"/>
                      <a:pt x="3360872" y="0"/>
                    </a:cubicBezTo>
                    <a:cubicBezTo>
                      <a:pt x="3417056" y="0"/>
                      <a:pt x="3462603" y="45547"/>
                      <a:pt x="3462603" y="101731"/>
                    </a:cubicBezTo>
                    <a:lnTo>
                      <a:pt x="3462603" y="4268323"/>
                    </a:lnTo>
                    <a:cubicBezTo>
                      <a:pt x="3462603" y="4324507"/>
                      <a:pt x="3417056" y="4370054"/>
                      <a:pt x="3360872" y="4370054"/>
                    </a:cubicBezTo>
                    <a:lnTo>
                      <a:pt x="101731" y="4370054"/>
                    </a:lnTo>
                    <a:cubicBezTo>
                      <a:pt x="45547" y="4370054"/>
                      <a:pt x="0" y="4324507"/>
                      <a:pt x="0" y="42683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29500">
                      <a:alpha val="21000"/>
                    </a:srgbClr>
                  </a:gs>
                  <a:gs pos="100000">
                    <a:srgbClr val="61BFB7">
                      <a:alpha val="60000"/>
                    </a:srgbClr>
                  </a:gs>
                </a:gsLst>
                <a:path path="circle">
                  <a:fillToRect l="100000" t="100000"/>
                </a:path>
              </a:gradFill>
              <a:ln w="25400">
                <a:gradFill flip="none" rotWithShape="1">
                  <a:gsLst>
                    <a:gs pos="0">
                      <a:srgbClr val="D29500"/>
                    </a:gs>
                    <a:gs pos="100000">
                      <a:srgbClr val="61BFB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54E8238-C7C2-E449-4077-29786CD79629}"/>
                  </a:ext>
                </a:extLst>
              </p:cNvPr>
              <p:cNvSpPr/>
              <p:nvPr/>
            </p:nvSpPr>
            <p:spPr>
              <a:xfrm rot="5400000">
                <a:off x="3963268" y="2094146"/>
                <a:ext cx="591879" cy="783846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4" name="화살표: 오른쪽 14">
                <a:extLst>
                  <a:ext uri="{FF2B5EF4-FFF2-40B4-BE49-F238E27FC236}">
                    <a16:creationId xmlns:a16="http://schemas.microsoft.com/office/drawing/2014/main" id="{FBD22B30-A103-3B02-F5F5-2EEA5C7B91D8}"/>
                  </a:ext>
                </a:extLst>
              </p:cNvPr>
              <p:cNvSpPr/>
              <p:nvPr/>
            </p:nvSpPr>
            <p:spPr>
              <a:xfrm rot="8100000" flipH="1">
                <a:off x="3939947" y="5254752"/>
                <a:ext cx="2280880" cy="178202"/>
              </a:xfrm>
              <a:prstGeom prst="rightArrow">
                <a:avLst/>
              </a:prstGeom>
              <a:gradFill flip="none" rotWithShape="1"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Ins="720000" rtlCol="0" anchor="ctr"/>
              <a:lstStyle/>
              <a:p>
                <a:pPr algn="dist"/>
                <a:endParaRPr lang="ko-KR" altLang="en-US" sz="7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15" name="화살표: 오른쪽 8">
                <a:extLst>
                  <a:ext uri="{FF2B5EF4-FFF2-40B4-BE49-F238E27FC236}">
                    <a16:creationId xmlns:a16="http://schemas.microsoft.com/office/drawing/2014/main" id="{F6170C99-A0A9-D58D-0703-9A1E71845C53}"/>
                  </a:ext>
                </a:extLst>
              </p:cNvPr>
              <p:cNvSpPr/>
              <p:nvPr/>
            </p:nvSpPr>
            <p:spPr>
              <a:xfrm rot="8100000" flipH="1">
                <a:off x="119336" y="5254752"/>
                <a:ext cx="2280880" cy="178202"/>
              </a:xfrm>
              <a:prstGeom prst="rightArrow">
                <a:avLst/>
              </a:prstGeom>
              <a:gradFill flip="none" rotWithShape="1"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Ins="720000" rtlCol="0" anchor="ctr"/>
              <a:lstStyle/>
              <a:p>
                <a:pPr algn="dist"/>
                <a:endParaRPr lang="ko-KR" altLang="en-US" sz="7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16" name="object 5">
                <a:extLst>
                  <a:ext uri="{FF2B5EF4-FFF2-40B4-BE49-F238E27FC236}">
                    <a16:creationId xmlns:a16="http://schemas.microsoft.com/office/drawing/2014/main" id="{AA55EABE-E269-13B6-DF3C-497EED20B6CA}"/>
                  </a:ext>
                </a:extLst>
              </p:cNvPr>
              <p:cNvSpPr txBox="1"/>
              <p:nvPr/>
            </p:nvSpPr>
            <p:spPr>
              <a:xfrm rot="18900000">
                <a:off x="566470" y="4840981"/>
                <a:ext cx="1664208" cy="16088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 latinLnBrk="0">
                  <a:spcBef>
                    <a:spcPts val="100"/>
                  </a:spcBef>
                </a:pPr>
                <a:r>
                  <a:rPr lang="en-US" altLang="ko-KR" sz="700" spc="6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DISCOVERY</a:t>
                </a:r>
              </a:p>
            </p:txBody>
          </p:sp>
          <p:sp>
            <p:nvSpPr>
              <p:cNvPr id="117" name="object 5">
                <a:extLst>
                  <a:ext uri="{FF2B5EF4-FFF2-40B4-BE49-F238E27FC236}">
                    <a16:creationId xmlns:a16="http://schemas.microsoft.com/office/drawing/2014/main" id="{207F1776-6C39-9E06-417C-65AEEFC57DCD}"/>
                  </a:ext>
                </a:extLst>
              </p:cNvPr>
              <p:cNvSpPr txBox="1"/>
              <p:nvPr/>
            </p:nvSpPr>
            <p:spPr>
              <a:xfrm rot="18900000">
                <a:off x="4381344" y="4840981"/>
                <a:ext cx="1664208" cy="16088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spcBef>
                    <a:spcPts val="100"/>
                  </a:spcBef>
                </a:pPr>
                <a:r>
                  <a:rPr lang="en-US" altLang="ko-KR" sz="700" spc="6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DEVELOP</a:t>
                </a:r>
              </a:p>
            </p:txBody>
          </p:sp>
          <p:sp>
            <p:nvSpPr>
              <p:cNvPr id="118" name="화살표: 오른쪽 15">
                <a:extLst>
                  <a:ext uri="{FF2B5EF4-FFF2-40B4-BE49-F238E27FC236}">
                    <a16:creationId xmlns:a16="http://schemas.microsoft.com/office/drawing/2014/main" id="{26E5C19B-EA40-C00C-5975-4020518DD5FF}"/>
                  </a:ext>
                </a:extLst>
              </p:cNvPr>
              <p:cNvSpPr/>
              <p:nvPr/>
            </p:nvSpPr>
            <p:spPr>
              <a:xfrm rot="2700000">
                <a:off x="2318932" y="5254752"/>
                <a:ext cx="2280880" cy="178202"/>
              </a:xfrm>
              <a:prstGeom prst="rightArrow">
                <a:avLst/>
              </a:prstGeom>
              <a:gradFill flip="none" rotWithShape="1">
                <a:gsLst>
                  <a:gs pos="100000">
                    <a:srgbClr val="D29500">
                      <a:alpha val="0"/>
                    </a:srgbClr>
                  </a:gs>
                  <a:gs pos="0">
                    <a:srgbClr val="D295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Ins="720000" rtlCol="0" anchor="ctr"/>
              <a:lstStyle/>
              <a:p>
                <a:pPr algn="dist"/>
                <a:endParaRPr lang="ko-KR" altLang="en-US" sz="7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19" name="object 5">
                <a:extLst>
                  <a:ext uri="{FF2B5EF4-FFF2-40B4-BE49-F238E27FC236}">
                    <a16:creationId xmlns:a16="http://schemas.microsoft.com/office/drawing/2014/main" id="{89F93D58-1E1D-1955-4659-DC758EE1A18D}"/>
                  </a:ext>
                </a:extLst>
              </p:cNvPr>
              <p:cNvSpPr txBox="1"/>
              <p:nvPr/>
            </p:nvSpPr>
            <p:spPr>
              <a:xfrm rot="2700000">
                <a:off x="2473908" y="4840981"/>
                <a:ext cx="1664207" cy="16088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spcBef>
                    <a:spcPts val="100"/>
                  </a:spcBef>
                </a:pPr>
                <a:r>
                  <a:rPr lang="en-US" altLang="ko-KR" sz="700" spc="6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DEFINE</a:t>
                </a:r>
              </a:p>
            </p:txBody>
          </p:sp>
          <p:sp>
            <p:nvSpPr>
              <p:cNvPr id="120" name="화살표: 오른쪽 18">
                <a:extLst>
                  <a:ext uri="{FF2B5EF4-FFF2-40B4-BE49-F238E27FC236}">
                    <a16:creationId xmlns:a16="http://schemas.microsoft.com/office/drawing/2014/main" id="{EB6D0814-48A5-3682-7851-0A2D3E56765C}"/>
                  </a:ext>
                </a:extLst>
              </p:cNvPr>
              <p:cNvSpPr/>
              <p:nvPr/>
            </p:nvSpPr>
            <p:spPr>
              <a:xfrm rot="2700000">
                <a:off x="6119244" y="5254752"/>
                <a:ext cx="2280880" cy="178202"/>
              </a:xfrm>
              <a:prstGeom prst="rightArrow">
                <a:avLst/>
              </a:prstGeom>
              <a:gradFill flip="none" rotWithShape="1">
                <a:gsLst>
                  <a:gs pos="100000">
                    <a:srgbClr val="D29500">
                      <a:alpha val="0"/>
                    </a:srgbClr>
                  </a:gs>
                  <a:gs pos="0">
                    <a:srgbClr val="D295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Ins="720000" rtlCol="0" anchor="ctr"/>
              <a:lstStyle/>
              <a:p>
                <a:pPr algn="dist"/>
                <a:endParaRPr lang="ko-KR" altLang="en-US" sz="7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21" name="object 5">
                <a:extLst>
                  <a:ext uri="{FF2B5EF4-FFF2-40B4-BE49-F238E27FC236}">
                    <a16:creationId xmlns:a16="http://schemas.microsoft.com/office/drawing/2014/main" id="{7E1AF411-F350-C333-4EBE-AAD2C8279283}"/>
                  </a:ext>
                </a:extLst>
              </p:cNvPr>
              <p:cNvSpPr txBox="1"/>
              <p:nvPr/>
            </p:nvSpPr>
            <p:spPr>
              <a:xfrm rot="2700000">
                <a:off x="6288782" y="4840981"/>
                <a:ext cx="1664207" cy="16088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spcBef>
                    <a:spcPts val="100"/>
                  </a:spcBef>
                </a:pPr>
                <a:r>
                  <a:rPr lang="en-US" altLang="ko-KR" sz="700" spc="6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DELIVER</a:t>
                </a:r>
              </a:p>
            </p:txBody>
          </p:sp>
          <p:pic>
            <p:nvPicPr>
              <p:cNvPr id="122" name="그래픽 31" descr="건배 단색으로 채워진">
                <a:extLst>
                  <a:ext uri="{FF2B5EF4-FFF2-40B4-BE49-F238E27FC236}">
                    <a16:creationId xmlns:a16="http://schemas.microsoft.com/office/drawing/2014/main" id="{AC3F8638-F5BD-A227-940D-D3B377531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89595" y="5469382"/>
                <a:ext cx="439482" cy="439482"/>
              </a:xfrm>
              <a:prstGeom prst="rect">
                <a:avLst/>
              </a:prstGeom>
              <a:effectLst>
                <a:glow rad="50800">
                  <a:srgbClr val="D29500">
                    <a:alpha val="35000"/>
                  </a:srgbClr>
                </a:glow>
              </a:effectLst>
            </p:spPr>
          </p:pic>
          <p:pic>
            <p:nvPicPr>
              <p:cNvPr id="123" name="그래픽 33" descr="허들 단색으로 채워진">
                <a:extLst>
                  <a:ext uri="{FF2B5EF4-FFF2-40B4-BE49-F238E27FC236}">
                    <a16:creationId xmlns:a16="http://schemas.microsoft.com/office/drawing/2014/main" id="{81D18F48-7413-9BB2-EA35-9A7E73878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14330" y="5469382"/>
                <a:ext cx="439482" cy="439482"/>
              </a:xfrm>
              <a:prstGeom prst="rect">
                <a:avLst/>
              </a:prstGeom>
              <a:effectLst>
                <a:glow rad="50800">
                  <a:srgbClr val="D29500">
                    <a:alpha val="35000"/>
                  </a:srgbClr>
                </a:glow>
              </a:effectLst>
            </p:spPr>
          </p:pic>
          <p:pic>
            <p:nvPicPr>
              <p:cNvPr id="124" name="그래픽 35" descr="모임 단색으로 채워진">
                <a:extLst>
                  <a:ext uri="{FF2B5EF4-FFF2-40B4-BE49-F238E27FC236}">
                    <a16:creationId xmlns:a16="http://schemas.microsoft.com/office/drawing/2014/main" id="{B8093CA5-FA06-4FF6-6871-8D74B2153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6604" y="5469382"/>
                <a:ext cx="439482" cy="439482"/>
              </a:xfrm>
              <a:prstGeom prst="rect">
                <a:avLst/>
              </a:prstGeom>
              <a:effectLst>
                <a:glow rad="50800">
                  <a:srgbClr val="D29500">
                    <a:alpha val="35000"/>
                  </a:srgbClr>
                </a:glow>
              </a:effectLst>
            </p:spPr>
          </p:pic>
          <p:pic>
            <p:nvPicPr>
              <p:cNvPr id="125" name="그래픽 26" descr="산점도 단색으로 채워진">
                <a:extLst>
                  <a:ext uri="{FF2B5EF4-FFF2-40B4-BE49-F238E27FC236}">
                    <a16:creationId xmlns:a16="http://schemas.microsoft.com/office/drawing/2014/main" id="{B4EDB929-C98F-3536-B5EB-90BBA5C8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54757" y="5469382"/>
                <a:ext cx="439482" cy="439482"/>
              </a:xfrm>
              <a:prstGeom prst="rect">
                <a:avLst/>
              </a:prstGeom>
              <a:effectLst>
                <a:glow rad="50800">
                  <a:srgbClr val="D29500">
                    <a:alpha val="35000"/>
                  </a:srgbClr>
                </a:glow>
              </a:effectLst>
            </p:spPr>
          </p:pic>
          <p:sp>
            <p:nvSpPr>
              <p:cNvPr id="126" name="object 5">
                <a:extLst>
                  <a:ext uri="{FF2B5EF4-FFF2-40B4-BE49-F238E27FC236}">
                    <a16:creationId xmlns:a16="http://schemas.microsoft.com/office/drawing/2014/main" id="{0E9BB5D6-3BA5-72C9-597D-11A23108FF0A}"/>
                  </a:ext>
                </a:extLst>
              </p:cNvPr>
              <p:cNvSpPr txBox="1"/>
              <p:nvPr/>
            </p:nvSpPr>
            <p:spPr>
              <a:xfrm>
                <a:off x="1244454" y="5978964"/>
                <a:ext cx="878964" cy="2635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ko-KR" altLang="en-US" sz="8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주제 선정 회의</a:t>
                </a:r>
                <a:endParaRPr lang="en-US" altLang="ko-KR" sz="8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127" name="object 5">
                <a:extLst>
                  <a:ext uri="{FF2B5EF4-FFF2-40B4-BE49-F238E27FC236}">
                    <a16:creationId xmlns:a16="http://schemas.microsoft.com/office/drawing/2014/main" id="{B0F12EB2-B1AD-D676-0247-60F0D0F28E6A}"/>
                  </a:ext>
                </a:extLst>
              </p:cNvPr>
              <p:cNvSpPr txBox="1"/>
              <p:nvPr/>
            </p:nvSpPr>
            <p:spPr>
              <a:xfrm>
                <a:off x="2534600" y="5978964"/>
                <a:ext cx="878964" cy="23516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ko-KR" altLang="en-US" sz="8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시의성 검증</a:t>
                </a:r>
                <a:endParaRPr lang="en-US" altLang="ko-KR" sz="8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128" name="object 5">
                <a:extLst>
                  <a:ext uri="{FF2B5EF4-FFF2-40B4-BE49-F238E27FC236}">
                    <a16:creationId xmlns:a16="http://schemas.microsoft.com/office/drawing/2014/main" id="{10F3CB7A-C02C-D51A-216F-B785F0B6A1B8}"/>
                  </a:ext>
                </a:extLst>
              </p:cNvPr>
              <p:cNvSpPr txBox="1"/>
              <p:nvPr/>
            </p:nvSpPr>
            <p:spPr>
              <a:xfrm>
                <a:off x="5084078" y="5978964"/>
                <a:ext cx="878964" cy="2635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ko-KR" altLang="en-US" sz="8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프로젝트 설계</a:t>
                </a:r>
                <a:endParaRPr lang="en-US" altLang="ko-KR" sz="8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129" name="object 5">
                <a:extLst>
                  <a:ext uri="{FF2B5EF4-FFF2-40B4-BE49-F238E27FC236}">
                    <a16:creationId xmlns:a16="http://schemas.microsoft.com/office/drawing/2014/main" id="{50E3CABB-11A3-8B49-EAA5-F632EB51AB76}"/>
                  </a:ext>
                </a:extLst>
              </p:cNvPr>
              <p:cNvSpPr txBox="1"/>
              <p:nvPr/>
            </p:nvSpPr>
            <p:spPr>
              <a:xfrm>
                <a:off x="6374224" y="5978964"/>
                <a:ext cx="878964" cy="23516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4111" algn="ctr">
                  <a:lnSpc>
                    <a:spcPct val="150000"/>
                  </a:lnSpc>
                  <a:spcBef>
                    <a:spcPts val="100"/>
                  </a:spcBef>
                </a:pPr>
                <a:r>
                  <a:rPr lang="ko-KR" altLang="en-US" sz="8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명세 수행 현황</a:t>
                </a:r>
                <a:endParaRPr lang="en-US" altLang="ko-KR" sz="8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4329064" y="2261103"/>
              <a:ext cx="4616367" cy="4703220"/>
              <a:chOff x="4239501" y="2991216"/>
              <a:chExt cx="4616367" cy="4703220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4239501" y="2991216"/>
                <a:ext cx="3376094" cy="4703220"/>
                <a:chOff x="4103139" y="4903723"/>
                <a:chExt cx="548908" cy="764681"/>
              </a:xfrm>
            </p:grpSpPr>
            <p:sp>
              <p:nvSpPr>
                <p:cNvPr id="57" name="오른쪽 화살표 56"/>
                <p:cNvSpPr/>
                <p:nvPr/>
              </p:nvSpPr>
              <p:spPr>
                <a:xfrm rot="18836234">
                  <a:off x="4191651" y="5208009"/>
                  <a:ext cx="764681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68B4E8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오른쪽 화살표 57"/>
                <p:cNvSpPr/>
                <p:nvPr/>
              </p:nvSpPr>
              <p:spPr>
                <a:xfrm rot="2763766">
                  <a:off x="3848436" y="5178287"/>
                  <a:ext cx="665515" cy="156110"/>
                </a:xfrm>
                <a:prstGeom prst="rightArrow">
                  <a:avLst>
                    <a:gd name="adj1" fmla="val 57418"/>
                    <a:gd name="adj2" fmla="val 50000"/>
                  </a:avLst>
                </a:prstGeom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100000">
                      <a:srgbClr val="D29500"/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 rot="18841377">
                <a:off x="7335892" y="4202239"/>
                <a:ext cx="13163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mtClean="0">
                    <a:solidFill>
                      <a:sysClr val="windowText" lastClr="00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차량은 </a:t>
                </a:r>
                <a:r>
                  <a:rPr lang="ko-KR" altLang="en-US" sz="1400">
                    <a:solidFill>
                      <a:sysClr val="windowText" lastClr="00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사라진다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2769975">
                <a:off x="4599600" y="5618110"/>
                <a:ext cx="15648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mtClean="0">
                    <a:solidFill>
                      <a:sysClr val="windowText" lastClr="00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당신이 내리는 순간</a:t>
                </a:r>
                <a:r>
                  <a:rPr lang="en-US" altLang="ko-KR" sz="1400" smtClean="0">
                    <a:solidFill>
                      <a:sysClr val="windowText" lastClr="00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,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358171" y="6132753"/>
                <a:ext cx="2497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smtClean="0">
                    <a:gradFill flip="none" rotWithShape="1">
                      <a:gsLst>
                        <a:gs pos="0">
                          <a:srgbClr val="D29500"/>
                        </a:gs>
                        <a:gs pos="10000">
                          <a:srgbClr val="68B4E8"/>
                        </a:gs>
                      </a:gsLst>
                      <a:lin ang="0" scaled="1"/>
                      <a:tileRect/>
                    </a:gra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</a:t>
                </a:r>
                <a:r>
                  <a:rPr lang="en-US" altLang="ko-KR" sz="36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anish</a:t>
                </a:r>
                <a:endParaRPr lang="ko-KR" altLang="en-US" sz="36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380684" y="5897761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6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막힌 원호 1"/>
          <p:cNvSpPr/>
          <p:nvPr/>
        </p:nvSpPr>
        <p:spPr>
          <a:xfrm>
            <a:off x="5107" y="4851889"/>
            <a:ext cx="12184645" cy="4320480"/>
          </a:xfrm>
          <a:prstGeom prst="blockArc">
            <a:avLst>
              <a:gd name="adj1" fmla="val 10720103"/>
              <a:gd name="adj2" fmla="val 21551628"/>
              <a:gd name="adj3" fmla="val 991"/>
            </a:avLst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186974" y="5610772"/>
              <a:ext cx="163360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운전 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년차 차량 탑승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5448"/>
            <a:ext cx="2180597" cy="2699364"/>
            <a:chOff x="9096983" y="3291933"/>
            <a:chExt cx="2180597" cy="2699364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91933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379477" y="5613150"/>
              <a:ext cx="161372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목적지 도착 후 주차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087945" y="5610772"/>
              <a:ext cx="201611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매장을 경유하여 식당 이동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6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막힌 원호 1"/>
          <p:cNvSpPr/>
          <p:nvPr/>
        </p:nvSpPr>
        <p:spPr>
          <a:xfrm>
            <a:off x="5107" y="4851889"/>
            <a:ext cx="12184645" cy="4320480"/>
          </a:xfrm>
          <a:prstGeom prst="blockArc">
            <a:avLst>
              <a:gd name="adj1" fmla="val 10720103"/>
              <a:gd name="adj2" fmla="val 21551628"/>
              <a:gd name="adj3" fmla="val 991"/>
            </a:avLst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186974" y="5610772"/>
              <a:ext cx="163360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운전 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년차 차량 탑승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5448"/>
            <a:ext cx="2180597" cy="2699364"/>
            <a:chOff x="9096983" y="3291933"/>
            <a:chExt cx="2180597" cy="2699364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91933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379477" y="5613150"/>
              <a:ext cx="161372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목적지 도착 후 주차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087945" y="5610772"/>
              <a:ext cx="2016111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매장을 경유하여 식당 이동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2252" y="-4"/>
            <a:ext cx="12192003" cy="68580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69076" y="2459504"/>
            <a:ext cx="6453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 감정 곡선에 근거한</a:t>
            </a:r>
            <a:endParaRPr lang="en-US" altLang="ko-KR" sz="4000" smtClean="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차량 서비스 </a:t>
            </a:r>
            <a:r>
              <a:rPr lang="en-US" altLang="ko-KR" sz="40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UX</a:t>
            </a:r>
            <a:r>
              <a:rPr lang="ko-KR" altLang="en-US" sz="40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4000" smtClean="0">
                <a:solidFill>
                  <a:srgbClr val="D0E2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</a:t>
            </a:r>
            <a:endParaRPr lang="ko-KR" altLang="en-US" sz="40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9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8025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252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1667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위로 구부러진 화살표 1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rgbClr val="61BFB7">
                  <a:alpha val="0"/>
                </a:srgbClr>
              </a:gs>
              <a:gs pos="100000">
                <a:srgbClr val="61BFB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5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 rot="10800000">
            <a:off x="-4" y="1615444"/>
            <a:ext cx="12192003" cy="5242556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8281988" y="3429000"/>
            <a:ext cx="3910011" cy="3128319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43467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1980379 w 2571536"/>
              <a:gd name="connsiteY2" fmla="*/ 2845807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0772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72882 w 2571536"/>
              <a:gd name="connsiteY3" fmla="*/ 308823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45037 w 2571536"/>
              <a:gd name="connsiteY5" fmla="*/ 64388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2193664 w 2571536"/>
              <a:gd name="connsiteY4" fmla="*/ 2760418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704153 w 2571536"/>
              <a:gd name="connsiteY3" fmla="*/ 3162340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383697 w 2571536"/>
              <a:gd name="connsiteY5" fmla="*/ 2949536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811357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71536 w 2571536"/>
              <a:gd name="connsiteY6" fmla="*/ 3102445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217693 w 2571536"/>
              <a:gd name="connsiteY1" fmla="*/ 18183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837752 w 2571536"/>
              <a:gd name="connsiteY2" fmla="*/ 3043434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493483 w 2571536"/>
              <a:gd name="connsiteY4" fmla="*/ 30650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113075 w 2571536"/>
              <a:gd name="connsiteY5" fmla="*/ 3278915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312195 w 2571536"/>
              <a:gd name="connsiteY1" fmla="*/ 552381 h 4001918"/>
              <a:gd name="connsiteX2" fmla="*/ 1134148 w 2571536"/>
              <a:gd name="connsiteY2" fmla="*/ 2557601 h 4001918"/>
              <a:gd name="connsiteX3" fmla="*/ 1214455 w 2571536"/>
              <a:gd name="connsiteY3" fmla="*/ 2948244 h 4001918"/>
              <a:gd name="connsiteX4" fmla="*/ 1609465 w 2571536"/>
              <a:gd name="connsiteY4" fmla="*/ 2826294 h 4001918"/>
              <a:gd name="connsiteX5" fmla="*/ 2207578 w 2571536"/>
              <a:gd name="connsiteY5" fmla="*/ 3196569 h 4001918"/>
              <a:gd name="connsiteX6" fmla="*/ 2567240 w 2571536"/>
              <a:gd name="connsiteY6" fmla="*/ 2756597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cubicBezTo>
                  <a:pt x="171362" y="10477"/>
                  <a:pt x="231038" y="129453"/>
                  <a:pt x="312195" y="552381"/>
                </a:cubicBezTo>
                <a:cubicBezTo>
                  <a:pt x="463274" y="1263102"/>
                  <a:pt x="736829" y="2603002"/>
                  <a:pt x="1134148" y="2557601"/>
                </a:cubicBezTo>
                <a:cubicBezTo>
                  <a:pt x="1356398" y="2502039"/>
                  <a:pt x="1012399" y="3184939"/>
                  <a:pt x="1214455" y="2948244"/>
                </a:cubicBezTo>
                <a:cubicBezTo>
                  <a:pt x="1280850" y="2960233"/>
                  <a:pt x="1271818" y="3487995"/>
                  <a:pt x="1609465" y="2826294"/>
                </a:cubicBezTo>
                <a:cubicBezTo>
                  <a:pt x="1857116" y="2854869"/>
                  <a:pt x="1857043" y="3275600"/>
                  <a:pt x="2207578" y="3196569"/>
                </a:cubicBezTo>
                <a:cubicBezTo>
                  <a:pt x="2428779" y="3118029"/>
                  <a:pt x="2391378" y="3020043"/>
                  <a:pt x="2567240" y="2756597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20000"/>
                </a:srgbClr>
              </a:gs>
              <a:gs pos="100000">
                <a:srgbClr val="D295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79">
            <a:extLst>
              <a:ext uri="{FF2B5EF4-FFF2-40B4-BE49-F238E27FC236}">
                <a16:creationId xmlns:a16="http://schemas.microsoft.com/office/drawing/2014/main" id="{A57C85F5-51A6-4507-3DE5-C681DB817617}"/>
              </a:ext>
            </a:extLst>
          </p:cNvPr>
          <p:cNvSpPr/>
          <p:nvPr/>
        </p:nvSpPr>
        <p:spPr>
          <a:xfrm>
            <a:off x="-1" y="3021174"/>
            <a:ext cx="8282936" cy="3536145"/>
          </a:xfrm>
          <a:custGeom>
            <a:avLst/>
            <a:gdLst>
              <a:gd name="connsiteX0" fmla="*/ 0 w 2571536"/>
              <a:gd name="connsiteY0" fmla="*/ 0 h 4001918"/>
              <a:gd name="connsiteX1" fmla="*/ 2571536 w 2571536"/>
              <a:gd name="connsiteY1" fmla="*/ 0 h 4001918"/>
              <a:gd name="connsiteX2" fmla="*/ 2571536 w 2571536"/>
              <a:gd name="connsiteY2" fmla="*/ 4001918 h 4001918"/>
              <a:gd name="connsiteX3" fmla="*/ 0 w 2571536"/>
              <a:gd name="connsiteY3" fmla="*/ 4001918 h 4001918"/>
              <a:gd name="connsiteX4" fmla="*/ 0 w 2571536"/>
              <a:gd name="connsiteY4" fmla="*/ 0 h 4001918"/>
              <a:gd name="connsiteX0" fmla="*/ 0 w 2571536"/>
              <a:gd name="connsiteY0" fmla="*/ 3816 h 4005734"/>
              <a:gd name="connsiteX1" fmla="*/ 544812 w 2571536"/>
              <a:gd name="connsiteY1" fmla="*/ 0 h 4005734"/>
              <a:gd name="connsiteX2" fmla="*/ 2571536 w 2571536"/>
              <a:gd name="connsiteY2" fmla="*/ 3816 h 4005734"/>
              <a:gd name="connsiteX3" fmla="*/ 2571536 w 2571536"/>
              <a:gd name="connsiteY3" fmla="*/ 4005734 h 4005734"/>
              <a:gd name="connsiteX4" fmla="*/ 0 w 2571536"/>
              <a:gd name="connsiteY4" fmla="*/ 4005734 h 4005734"/>
              <a:gd name="connsiteX5" fmla="*/ 0 w 2571536"/>
              <a:gd name="connsiteY5" fmla="*/ 3816 h 4005734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2571536 w 2571536"/>
              <a:gd name="connsiteY2" fmla="*/ 0 h 4001918"/>
              <a:gd name="connsiteX3" fmla="*/ 2571536 w 2571536"/>
              <a:gd name="connsiteY3" fmla="*/ 4001918 h 4001918"/>
              <a:gd name="connsiteX4" fmla="*/ 0 w 2571536"/>
              <a:gd name="connsiteY4" fmla="*/ 4001918 h 4001918"/>
              <a:gd name="connsiteX5" fmla="*/ 0 w 2571536"/>
              <a:gd name="connsiteY5" fmla="*/ 0 h 4001918"/>
              <a:gd name="connsiteX0" fmla="*/ 0 w 2571536"/>
              <a:gd name="connsiteY0" fmla="*/ 82460 h 4084378"/>
              <a:gd name="connsiteX1" fmla="*/ 187624 w 2571536"/>
              <a:gd name="connsiteY1" fmla="*/ 354869 h 4084378"/>
              <a:gd name="connsiteX2" fmla="*/ 987724 w 2571536"/>
              <a:gd name="connsiteY2" fmla="*/ 1326419 h 4084378"/>
              <a:gd name="connsiteX3" fmla="*/ 2571536 w 2571536"/>
              <a:gd name="connsiteY3" fmla="*/ 82460 h 4084378"/>
              <a:gd name="connsiteX4" fmla="*/ 2571536 w 2571536"/>
              <a:gd name="connsiteY4" fmla="*/ 4084378 h 4084378"/>
              <a:gd name="connsiteX5" fmla="*/ 0 w 2571536"/>
              <a:gd name="connsiteY5" fmla="*/ 4084378 h 4084378"/>
              <a:gd name="connsiteX6" fmla="*/ 0 w 2571536"/>
              <a:gd name="connsiteY6" fmla="*/ 82460 h 4084378"/>
              <a:gd name="connsiteX0" fmla="*/ 0 w 2571536"/>
              <a:gd name="connsiteY0" fmla="*/ 83460 h 4085378"/>
              <a:gd name="connsiteX1" fmla="*/ 187624 w 2571536"/>
              <a:gd name="connsiteY1" fmla="*/ 355869 h 4085378"/>
              <a:gd name="connsiteX2" fmla="*/ 1016299 w 2571536"/>
              <a:gd name="connsiteY2" fmla="*/ 1303606 h 4085378"/>
              <a:gd name="connsiteX3" fmla="*/ 2571536 w 2571536"/>
              <a:gd name="connsiteY3" fmla="*/ 83460 h 4085378"/>
              <a:gd name="connsiteX4" fmla="*/ 2571536 w 2571536"/>
              <a:gd name="connsiteY4" fmla="*/ 4085378 h 4085378"/>
              <a:gd name="connsiteX5" fmla="*/ 0 w 2571536"/>
              <a:gd name="connsiteY5" fmla="*/ 4085378 h 4085378"/>
              <a:gd name="connsiteX6" fmla="*/ 0 w 2571536"/>
              <a:gd name="connsiteY6" fmla="*/ 83460 h 4085378"/>
              <a:gd name="connsiteX0" fmla="*/ 0 w 2571536"/>
              <a:gd name="connsiteY0" fmla="*/ 146843 h 4148761"/>
              <a:gd name="connsiteX1" fmla="*/ 187624 w 2571536"/>
              <a:gd name="connsiteY1" fmla="*/ 419252 h 4148761"/>
              <a:gd name="connsiteX2" fmla="*/ 1016299 w 2571536"/>
              <a:gd name="connsiteY2" fmla="*/ 1366989 h 4148761"/>
              <a:gd name="connsiteX3" fmla="*/ 1549699 w 2571536"/>
              <a:gd name="connsiteY3" fmla="*/ 914552 h 4148761"/>
              <a:gd name="connsiteX4" fmla="*/ 2571536 w 2571536"/>
              <a:gd name="connsiteY4" fmla="*/ 146843 h 4148761"/>
              <a:gd name="connsiteX5" fmla="*/ 2571536 w 2571536"/>
              <a:gd name="connsiteY5" fmla="*/ 4148761 h 4148761"/>
              <a:gd name="connsiteX6" fmla="*/ 0 w 2571536"/>
              <a:gd name="connsiteY6" fmla="*/ 4148761 h 4148761"/>
              <a:gd name="connsiteX7" fmla="*/ 0 w 2571536"/>
              <a:gd name="connsiteY7" fmla="*/ 146843 h 4148761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16299 w 2571536"/>
              <a:gd name="connsiteY2" fmla="*/ 1380633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9712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0487 h 4162405"/>
              <a:gd name="connsiteX1" fmla="*/ 187624 w 2571536"/>
              <a:gd name="connsiteY1" fmla="*/ 432896 h 4162405"/>
              <a:gd name="connsiteX2" fmla="*/ 1035349 w 2571536"/>
              <a:gd name="connsiteY2" fmla="*/ 1375871 h 4162405"/>
              <a:gd name="connsiteX3" fmla="*/ 1644949 w 2571536"/>
              <a:gd name="connsiteY3" fmla="*/ 799609 h 4162405"/>
              <a:gd name="connsiteX4" fmla="*/ 2571536 w 2571536"/>
              <a:gd name="connsiteY4" fmla="*/ 160487 h 4162405"/>
              <a:gd name="connsiteX5" fmla="*/ 2571536 w 2571536"/>
              <a:gd name="connsiteY5" fmla="*/ 4162405 h 4162405"/>
              <a:gd name="connsiteX6" fmla="*/ 0 w 2571536"/>
              <a:gd name="connsiteY6" fmla="*/ 4162405 h 4162405"/>
              <a:gd name="connsiteX7" fmla="*/ 0 w 2571536"/>
              <a:gd name="connsiteY7" fmla="*/ 160487 h 4162405"/>
              <a:gd name="connsiteX0" fmla="*/ 0 w 2571536"/>
              <a:gd name="connsiteY0" fmla="*/ 161504 h 4163422"/>
              <a:gd name="connsiteX1" fmla="*/ 187624 w 2571536"/>
              <a:gd name="connsiteY1" fmla="*/ 433913 h 4163422"/>
              <a:gd name="connsiteX2" fmla="*/ 1035349 w 2571536"/>
              <a:gd name="connsiteY2" fmla="*/ 1376888 h 4163422"/>
              <a:gd name="connsiteX3" fmla="*/ 1644949 w 2571536"/>
              <a:gd name="connsiteY3" fmla="*/ 800626 h 4163422"/>
              <a:gd name="connsiteX4" fmla="*/ 2571536 w 2571536"/>
              <a:gd name="connsiteY4" fmla="*/ 161504 h 4163422"/>
              <a:gd name="connsiteX5" fmla="*/ 2571536 w 2571536"/>
              <a:gd name="connsiteY5" fmla="*/ 4163422 h 4163422"/>
              <a:gd name="connsiteX6" fmla="*/ 0 w 2571536"/>
              <a:gd name="connsiteY6" fmla="*/ 4163422 h 4163422"/>
              <a:gd name="connsiteX7" fmla="*/ 0 w 2571536"/>
              <a:gd name="connsiteY7" fmla="*/ 161504 h 4163422"/>
              <a:gd name="connsiteX0" fmla="*/ 0 w 2571536"/>
              <a:gd name="connsiteY0" fmla="*/ 339404 h 4341322"/>
              <a:gd name="connsiteX1" fmla="*/ 187624 w 2571536"/>
              <a:gd name="connsiteY1" fmla="*/ 611813 h 4341322"/>
              <a:gd name="connsiteX2" fmla="*/ 1035349 w 2571536"/>
              <a:gd name="connsiteY2" fmla="*/ 1554788 h 4341322"/>
              <a:gd name="connsiteX3" fmla="*/ 1644949 w 2571536"/>
              <a:gd name="connsiteY3" fmla="*/ 978526 h 4341322"/>
              <a:gd name="connsiteX4" fmla="*/ 2206924 w 2571536"/>
              <a:gd name="connsiteY4" fmla="*/ 292727 h 4341322"/>
              <a:gd name="connsiteX5" fmla="*/ 2571536 w 2571536"/>
              <a:gd name="connsiteY5" fmla="*/ 339404 h 4341322"/>
              <a:gd name="connsiteX6" fmla="*/ 2571536 w 2571536"/>
              <a:gd name="connsiteY6" fmla="*/ 4341322 h 4341322"/>
              <a:gd name="connsiteX7" fmla="*/ 0 w 2571536"/>
              <a:gd name="connsiteY7" fmla="*/ 4341322 h 4341322"/>
              <a:gd name="connsiteX8" fmla="*/ 0 w 2571536"/>
              <a:gd name="connsiteY8" fmla="*/ 339404 h 4341322"/>
              <a:gd name="connsiteX0" fmla="*/ 0 w 2571536"/>
              <a:gd name="connsiteY0" fmla="*/ 240965 h 4242883"/>
              <a:gd name="connsiteX1" fmla="*/ 187624 w 2571536"/>
              <a:gd name="connsiteY1" fmla="*/ 513374 h 4242883"/>
              <a:gd name="connsiteX2" fmla="*/ 1035349 w 2571536"/>
              <a:gd name="connsiteY2" fmla="*/ 1456349 h 4242883"/>
              <a:gd name="connsiteX3" fmla="*/ 1644949 w 2571536"/>
              <a:gd name="connsiteY3" fmla="*/ 880087 h 4242883"/>
              <a:gd name="connsiteX4" fmla="*/ 1944987 w 2571536"/>
              <a:gd name="connsiteY4" fmla="*/ 618151 h 4242883"/>
              <a:gd name="connsiteX5" fmla="*/ 2571536 w 2571536"/>
              <a:gd name="connsiteY5" fmla="*/ 240965 h 4242883"/>
              <a:gd name="connsiteX6" fmla="*/ 2571536 w 2571536"/>
              <a:gd name="connsiteY6" fmla="*/ 4242883 h 4242883"/>
              <a:gd name="connsiteX7" fmla="*/ 0 w 2571536"/>
              <a:gd name="connsiteY7" fmla="*/ 4242883 h 4242883"/>
              <a:gd name="connsiteX8" fmla="*/ 0 w 2571536"/>
              <a:gd name="connsiteY8" fmla="*/ 240965 h 4242883"/>
              <a:gd name="connsiteX0" fmla="*/ 0 w 2571536"/>
              <a:gd name="connsiteY0" fmla="*/ 241761 h 4243679"/>
              <a:gd name="connsiteX1" fmla="*/ 187624 w 2571536"/>
              <a:gd name="connsiteY1" fmla="*/ 514170 h 4243679"/>
              <a:gd name="connsiteX2" fmla="*/ 1035349 w 2571536"/>
              <a:gd name="connsiteY2" fmla="*/ 1457145 h 4243679"/>
              <a:gd name="connsiteX3" fmla="*/ 1644949 w 2571536"/>
              <a:gd name="connsiteY3" fmla="*/ 880883 h 4243679"/>
              <a:gd name="connsiteX4" fmla="*/ 1940224 w 2571536"/>
              <a:gd name="connsiteY4" fmla="*/ 614185 h 4243679"/>
              <a:gd name="connsiteX5" fmla="*/ 2571536 w 2571536"/>
              <a:gd name="connsiteY5" fmla="*/ 241761 h 4243679"/>
              <a:gd name="connsiteX6" fmla="*/ 2571536 w 2571536"/>
              <a:gd name="connsiteY6" fmla="*/ 4243679 h 4243679"/>
              <a:gd name="connsiteX7" fmla="*/ 0 w 2571536"/>
              <a:gd name="connsiteY7" fmla="*/ 4243679 h 4243679"/>
              <a:gd name="connsiteX8" fmla="*/ 0 w 2571536"/>
              <a:gd name="connsiteY8" fmla="*/ 241761 h 4243679"/>
              <a:gd name="connsiteX0" fmla="*/ 0 w 2571536"/>
              <a:gd name="connsiteY0" fmla="*/ 400864 h 4402782"/>
              <a:gd name="connsiteX1" fmla="*/ 187624 w 2571536"/>
              <a:gd name="connsiteY1" fmla="*/ 673273 h 4402782"/>
              <a:gd name="connsiteX2" fmla="*/ 1035349 w 2571536"/>
              <a:gd name="connsiteY2" fmla="*/ 1616248 h 4402782"/>
              <a:gd name="connsiteX3" fmla="*/ 1644949 w 2571536"/>
              <a:gd name="connsiteY3" fmla="*/ 1039986 h 4402782"/>
              <a:gd name="connsiteX4" fmla="*/ 1940224 w 2571536"/>
              <a:gd name="connsiteY4" fmla="*/ 773288 h 4402782"/>
              <a:gd name="connsiteX5" fmla="*/ 2416474 w 2571536"/>
              <a:gd name="connsiteY5" fmla="*/ 182737 h 4402782"/>
              <a:gd name="connsiteX6" fmla="*/ 2571536 w 2571536"/>
              <a:gd name="connsiteY6" fmla="*/ 400864 h 4402782"/>
              <a:gd name="connsiteX7" fmla="*/ 2571536 w 2571536"/>
              <a:gd name="connsiteY7" fmla="*/ 4402782 h 4402782"/>
              <a:gd name="connsiteX8" fmla="*/ 0 w 2571536"/>
              <a:gd name="connsiteY8" fmla="*/ 4402782 h 4402782"/>
              <a:gd name="connsiteX9" fmla="*/ 0 w 2571536"/>
              <a:gd name="connsiteY9" fmla="*/ 400864 h 4402782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35512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44949 w 2571536"/>
              <a:gd name="connsiteY3" fmla="*/ 848947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71536"/>
              <a:gd name="connsiteY0" fmla="*/ 209825 h 4211743"/>
              <a:gd name="connsiteX1" fmla="*/ 187624 w 2571536"/>
              <a:gd name="connsiteY1" fmla="*/ 482234 h 4211743"/>
              <a:gd name="connsiteX2" fmla="*/ 1035349 w 2571536"/>
              <a:gd name="connsiteY2" fmla="*/ 1425209 h 4211743"/>
              <a:gd name="connsiteX3" fmla="*/ 1635424 w 2571536"/>
              <a:gd name="connsiteY3" fmla="*/ 844185 h 4211743"/>
              <a:gd name="connsiteX4" fmla="*/ 1940224 w 2571536"/>
              <a:gd name="connsiteY4" fmla="*/ 582249 h 4211743"/>
              <a:gd name="connsiteX5" fmla="*/ 2345037 w 2571536"/>
              <a:gd name="connsiteY5" fmla="*/ 853711 h 4211743"/>
              <a:gd name="connsiteX6" fmla="*/ 2571536 w 2571536"/>
              <a:gd name="connsiteY6" fmla="*/ 209825 h 4211743"/>
              <a:gd name="connsiteX7" fmla="*/ 2571536 w 2571536"/>
              <a:gd name="connsiteY7" fmla="*/ 4211743 h 4211743"/>
              <a:gd name="connsiteX8" fmla="*/ 0 w 2571536"/>
              <a:gd name="connsiteY8" fmla="*/ 4211743 h 4211743"/>
              <a:gd name="connsiteX9" fmla="*/ 0 w 2571536"/>
              <a:gd name="connsiteY9" fmla="*/ 209825 h 4211743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86381"/>
              <a:gd name="connsiteY0" fmla="*/ 0 h 4001918"/>
              <a:gd name="connsiteX1" fmla="*/ 187624 w 2586381"/>
              <a:gd name="connsiteY1" fmla="*/ 272409 h 4001918"/>
              <a:gd name="connsiteX2" fmla="*/ 1035349 w 2586381"/>
              <a:gd name="connsiteY2" fmla="*/ 1215384 h 4001918"/>
              <a:gd name="connsiteX3" fmla="*/ 1635424 w 2586381"/>
              <a:gd name="connsiteY3" fmla="*/ 634360 h 4001918"/>
              <a:gd name="connsiteX4" fmla="*/ 1940224 w 2586381"/>
              <a:gd name="connsiteY4" fmla="*/ 372424 h 4001918"/>
              <a:gd name="connsiteX5" fmla="*/ 2345037 w 2586381"/>
              <a:gd name="connsiteY5" fmla="*/ 643886 h 4001918"/>
              <a:gd name="connsiteX6" fmla="*/ 2571536 w 2586381"/>
              <a:gd name="connsiteY6" fmla="*/ 0 h 4001918"/>
              <a:gd name="connsiteX7" fmla="*/ 2571536 w 2586381"/>
              <a:gd name="connsiteY7" fmla="*/ 4001918 h 4001918"/>
              <a:gd name="connsiteX8" fmla="*/ 0 w 2586381"/>
              <a:gd name="connsiteY8" fmla="*/ 4001918 h 4001918"/>
              <a:gd name="connsiteX9" fmla="*/ 0 w 2586381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0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  <a:gd name="connsiteX0" fmla="*/ 0 w 2571536"/>
              <a:gd name="connsiteY0" fmla="*/ 0 h 4001918"/>
              <a:gd name="connsiteX1" fmla="*/ 187624 w 2571536"/>
              <a:gd name="connsiteY1" fmla="*/ 272409 h 4001918"/>
              <a:gd name="connsiteX2" fmla="*/ 1035349 w 2571536"/>
              <a:gd name="connsiteY2" fmla="*/ 1215384 h 4001918"/>
              <a:gd name="connsiteX3" fmla="*/ 1635424 w 2571536"/>
              <a:gd name="connsiteY3" fmla="*/ 634360 h 4001918"/>
              <a:gd name="connsiteX4" fmla="*/ 1940224 w 2571536"/>
              <a:gd name="connsiteY4" fmla="*/ 372424 h 4001918"/>
              <a:gd name="connsiteX5" fmla="*/ 2345037 w 2571536"/>
              <a:gd name="connsiteY5" fmla="*/ 643886 h 4001918"/>
              <a:gd name="connsiteX6" fmla="*/ 2571536 w 2571536"/>
              <a:gd name="connsiteY6" fmla="*/ 426244 h 4001918"/>
              <a:gd name="connsiteX7" fmla="*/ 2571536 w 2571536"/>
              <a:gd name="connsiteY7" fmla="*/ 4001918 h 4001918"/>
              <a:gd name="connsiteX8" fmla="*/ 0 w 2571536"/>
              <a:gd name="connsiteY8" fmla="*/ 4001918 h 4001918"/>
              <a:gd name="connsiteX9" fmla="*/ 0 w 2571536"/>
              <a:gd name="connsiteY9" fmla="*/ 0 h 400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1536" h="4001918">
                <a:moveTo>
                  <a:pt x="0" y="0"/>
                </a:moveTo>
                <a:lnTo>
                  <a:pt x="187624" y="272409"/>
                </a:lnTo>
                <a:cubicBezTo>
                  <a:pt x="360182" y="472592"/>
                  <a:pt x="638030" y="1260785"/>
                  <a:pt x="1035349" y="1215384"/>
                </a:cubicBezTo>
                <a:cubicBezTo>
                  <a:pt x="1257599" y="1159822"/>
                  <a:pt x="1433368" y="871055"/>
                  <a:pt x="1635424" y="634360"/>
                </a:cubicBezTo>
                <a:cubicBezTo>
                  <a:pt x="1830686" y="424017"/>
                  <a:pt x="1757218" y="474181"/>
                  <a:pt x="1940224" y="372424"/>
                </a:cubicBezTo>
                <a:cubicBezTo>
                  <a:pt x="2187875" y="400999"/>
                  <a:pt x="2235055" y="648807"/>
                  <a:pt x="2345037" y="643886"/>
                </a:cubicBezTo>
                <a:cubicBezTo>
                  <a:pt x="2450256" y="581815"/>
                  <a:pt x="2395674" y="689690"/>
                  <a:pt x="2571536" y="426244"/>
                </a:cubicBezTo>
                <a:lnTo>
                  <a:pt x="2571536" y="4001918"/>
                </a:lnTo>
                <a:lnTo>
                  <a:pt x="0" y="40019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B485">
                  <a:alpha val="20000"/>
                </a:srgbClr>
              </a:gs>
              <a:gs pos="40000">
                <a:srgbClr val="B3B485">
                  <a:alpha val="40000"/>
                </a:srgbClr>
              </a:gs>
              <a:gs pos="100000">
                <a:srgbClr val="61BFB7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10800000">
            <a:off x="-1" y="-1"/>
            <a:ext cx="12192000" cy="1615444"/>
          </a:xfrm>
          <a:prstGeom prst="rect">
            <a:avLst/>
          </a:prstGeom>
          <a:solidFill>
            <a:srgbClr val="00000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29879" y="1769572"/>
            <a:ext cx="2732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smtClean="0">
                <a:gradFill flip="none" rotWithShape="1">
                  <a:gsLst>
                    <a:gs pos="0">
                      <a:srgbClr val="61BFB7">
                        <a:shade val="30000"/>
                        <a:satMod val="115000"/>
                      </a:srgbClr>
                    </a:gs>
                    <a:gs pos="50000">
                      <a:srgbClr val="61BFB7">
                        <a:shade val="67500"/>
                        <a:satMod val="115000"/>
                      </a:srgbClr>
                    </a:gs>
                    <a:gs pos="100000">
                      <a:srgbClr val="61BFB7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Perpetua Titling MT" panose="02020502060505020804" pitchFamily="18" charset="0"/>
                <a:ea typeface="Pretendard Medium" panose="02000603000000020004" pitchFamily="2" charset="-127"/>
                <a:cs typeface="Pretendard Medium" panose="02000603000000020004" pitchFamily="2" charset="-127"/>
              </a:rPr>
              <a:t>discovery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smtClean="0">
                <a:solidFill>
                  <a:srgbClr val="D0E2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 배경</a:t>
            </a:r>
            <a:endParaRPr lang="ko-KR" altLang="en-US" sz="1400">
              <a:solidFill>
                <a:srgbClr val="D0E2E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216" y="1845324"/>
            <a:ext cx="36999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        </a:t>
            </a:r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사실 차량은 번거롭다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5107" y="-3"/>
            <a:ext cx="12184646" cy="16154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07368" y="404664"/>
            <a:ext cx="4602722" cy="813865"/>
            <a:chOff x="605048" y="1340768"/>
            <a:chExt cx="4602722" cy="813865"/>
          </a:xfrm>
        </p:grpSpPr>
        <p:sp>
          <p:nvSpPr>
            <p:cNvPr id="58" name="TextBox 57"/>
            <p:cNvSpPr txBox="1"/>
            <p:nvPr/>
          </p:nvSpPr>
          <p:spPr>
            <a:xfrm>
              <a:off x="3647728" y="1340768"/>
              <a:ext cx="156004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당신이 내리는 순간</a:t>
              </a:r>
              <a:r>
                <a:rPr lang="en-US" altLang="ko-KR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차량은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사라진다</a:t>
              </a:r>
              <a:endParaRPr lang="ko-KR" altLang="en-US" sz="1400">
                <a:solidFill>
                  <a:schemeClr val="bg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3359696" y="1340768"/>
              <a:ext cx="0" cy="813865"/>
            </a:xfrm>
            <a:prstGeom prst="line">
              <a:avLst/>
            </a:prstGeom>
            <a:ln w="19050">
              <a:gradFill>
                <a:gsLst>
                  <a:gs pos="100000">
                    <a:srgbClr val="61BFB7">
                      <a:alpha val="0"/>
                    </a:srgbClr>
                  </a:gs>
                  <a:gs pos="0">
                    <a:srgbClr val="61BFB7">
                      <a:alpha val="0"/>
                    </a:srgbClr>
                  </a:gs>
                  <a:gs pos="80000">
                    <a:srgbClr val="61BFB7">
                      <a:alpha val="70000"/>
                    </a:srgbClr>
                  </a:gs>
                  <a:gs pos="20000">
                    <a:srgbClr val="61BFB7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605048" y="1355105"/>
              <a:ext cx="2497697" cy="756453"/>
              <a:chOff x="605048" y="1281419"/>
              <a:chExt cx="2497697" cy="756453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605048" y="1514652"/>
                <a:ext cx="2497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 smtClean="0">
                    <a:solidFill>
                      <a:schemeClr val="bg1"/>
                    </a:solidFill>
                    <a:latin typeface="Perpetua Titling MT" panose="02020502060505020804" pitchFamily="18" charset="0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Vanish</a:t>
                </a:r>
                <a:endParaRPr lang="ko-KR" altLang="en-US" sz="2800">
                  <a:solidFill>
                    <a:schemeClr val="bg1"/>
                  </a:solidFill>
                  <a:latin typeface="Perpetua Titling MT" panose="02020502060505020804" pitchFamily="18" charset="0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27560" y="1281419"/>
                <a:ext cx="2452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자율주행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기반 자동 주차 </a:t>
                </a:r>
                <a:r>
                  <a:rPr lang="ko-KR" altLang="en-US" sz="100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및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호출 서비스</a:t>
                </a:r>
                <a:endParaRPr lang="ko-KR" altLang="en-US" sz="1000">
                  <a:solidFill>
                    <a:schemeClr val="bg1"/>
                  </a:solidFill>
                  <a:latin typeface="Pretendard Thin" panose="02000203000000020004" pitchFamily="2" charset="-127"/>
                  <a:ea typeface="Pretendard Thin" panose="02000203000000020004" pitchFamily="2" charset="-127"/>
                  <a:cs typeface="Pretendard Thin" panose="02000203000000020004" pitchFamily="2" charset="-127"/>
                </a:endParaRPr>
              </a:p>
            </p:txBody>
          </p:sp>
        </p:grpSp>
      </p:grpSp>
      <p:sp>
        <p:nvSpPr>
          <p:cNvPr id="97" name="사각형: 둥근 모서리 170">
            <a:extLst>
              <a:ext uri="{FF2B5EF4-FFF2-40B4-BE49-F238E27FC236}">
                <a16:creationId xmlns:a16="http://schemas.microsoft.com/office/drawing/2014/main" id="{0ED3D3C1-EFB0-FFBE-77C1-7AE74698BABA}"/>
              </a:ext>
            </a:extLst>
          </p:cNvPr>
          <p:cNvSpPr/>
          <p:nvPr/>
        </p:nvSpPr>
        <p:spPr>
          <a:xfrm>
            <a:off x="6316150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20000"/>
                </a:srgbClr>
              </a:gs>
              <a:gs pos="100000">
                <a:srgbClr val="61BFB7">
                  <a:alpha val="6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/>
                </a:gs>
                <a:gs pos="100000">
                  <a:srgbClr val="61BFB7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8" name="사각형: 둥근 모서리 170">
            <a:extLst>
              <a:ext uri="{FF2B5EF4-FFF2-40B4-BE49-F238E27FC236}">
                <a16:creationId xmlns:a16="http://schemas.microsoft.com/office/drawing/2014/main" id="{D02147C4-81C1-2EC8-D92E-714FDD4C4106}"/>
              </a:ext>
            </a:extLst>
          </p:cNvPr>
          <p:cNvSpPr/>
          <p:nvPr/>
        </p:nvSpPr>
        <p:spPr>
          <a:xfrm>
            <a:off x="897679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99" name="사각형: 둥근 모서리 170">
            <a:extLst>
              <a:ext uri="{FF2B5EF4-FFF2-40B4-BE49-F238E27FC236}">
                <a16:creationId xmlns:a16="http://schemas.microsoft.com/office/drawing/2014/main" id="{B61EA0AE-818C-3F1A-52F0-2C265EF31ABD}"/>
              </a:ext>
            </a:extLst>
          </p:cNvPr>
          <p:cNvSpPr/>
          <p:nvPr/>
        </p:nvSpPr>
        <p:spPr>
          <a:xfrm flipH="1">
            <a:off x="7643639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0" name="사각형: 둥근 모서리 170">
            <a:extLst>
              <a:ext uri="{FF2B5EF4-FFF2-40B4-BE49-F238E27FC236}">
                <a16:creationId xmlns:a16="http://schemas.microsoft.com/office/drawing/2014/main" id="{9E0CF355-5660-6FA8-C74B-226115A6E39A}"/>
              </a:ext>
            </a:extLst>
          </p:cNvPr>
          <p:cNvSpPr/>
          <p:nvPr/>
        </p:nvSpPr>
        <p:spPr>
          <a:xfrm flipH="1">
            <a:off x="10304287" y="321225"/>
            <a:ext cx="1159834" cy="1160034"/>
          </a:xfrm>
          <a:custGeom>
            <a:avLst/>
            <a:gdLst>
              <a:gd name="connsiteX0" fmla="*/ 0 w 3462603"/>
              <a:gd name="connsiteY0" fmla="*/ 101731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8" fmla="*/ 0 w 3462603"/>
              <a:gd name="connsiteY8" fmla="*/ 101731 h 4370054"/>
              <a:gd name="connsiteX0" fmla="*/ 0 w 3462603"/>
              <a:gd name="connsiteY0" fmla="*/ 4268323 h 4370054"/>
              <a:gd name="connsiteX1" fmla="*/ 101731 w 3462603"/>
              <a:gd name="connsiteY1" fmla="*/ 0 h 4370054"/>
              <a:gd name="connsiteX2" fmla="*/ 3360872 w 3462603"/>
              <a:gd name="connsiteY2" fmla="*/ 0 h 4370054"/>
              <a:gd name="connsiteX3" fmla="*/ 3462603 w 3462603"/>
              <a:gd name="connsiteY3" fmla="*/ 101731 h 4370054"/>
              <a:gd name="connsiteX4" fmla="*/ 3462603 w 3462603"/>
              <a:gd name="connsiteY4" fmla="*/ 4268323 h 4370054"/>
              <a:gd name="connsiteX5" fmla="*/ 3360872 w 3462603"/>
              <a:gd name="connsiteY5" fmla="*/ 4370054 h 4370054"/>
              <a:gd name="connsiteX6" fmla="*/ 101731 w 3462603"/>
              <a:gd name="connsiteY6" fmla="*/ 4370054 h 4370054"/>
              <a:gd name="connsiteX7" fmla="*/ 0 w 3462603"/>
              <a:gd name="connsiteY7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  <a:gd name="connsiteX0" fmla="*/ 0 w 3462603"/>
              <a:gd name="connsiteY0" fmla="*/ 4268323 h 4370054"/>
              <a:gd name="connsiteX1" fmla="*/ 3360872 w 3462603"/>
              <a:gd name="connsiteY1" fmla="*/ 0 h 4370054"/>
              <a:gd name="connsiteX2" fmla="*/ 3462603 w 3462603"/>
              <a:gd name="connsiteY2" fmla="*/ 101731 h 4370054"/>
              <a:gd name="connsiteX3" fmla="*/ 3462603 w 3462603"/>
              <a:gd name="connsiteY3" fmla="*/ 4268323 h 4370054"/>
              <a:gd name="connsiteX4" fmla="*/ 3360872 w 3462603"/>
              <a:gd name="connsiteY4" fmla="*/ 4370054 h 4370054"/>
              <a:gd name="connsiteX5" fmla="*/ 101731 w 3462603"/>
              <a:gd name="connsiteY5" fmla="*/ 4370054 h 4370054"/>
              <a:gd name="connsiteX6" fmla="*/ 0 w 3462603"/>
              <a:gd name="connsiteY6" fmla="*/ 4268323 h 437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03" h="4370054">
                <a:moveTo>
                  <a:pt x="0" y="4268323"/>
                </a:moveTo>
                <a:cubicBezTo>
                  <a:pt x="543190" y="3539981"/>
                  <a:pt x="2783771" y="694432"/>
                  <a:pt x="3360872" y="0"/>
                </a:cubicBezTo>
                <a:cubicBezTo>
                  <a:pt x="3417056" y="0"/>
                  <a:pt x="3462603" y="45547"/>
                  <a:pt x="3462603" y="101731"/>
                </a:cubicBezTo>
                <a:lnTo>
                  <a:pt x="3462603" y="4268323"/>
                </a:lnTo>
                <a:cubicBezTo>
                  <a:pt x="3462603" y="4324507"/>
                  <a:pt x="3417056" y="4370054"/>
                  <a:pt x="3360872" y="4370054"/>
                </a:cubicBezTo>
                <a:lnTo>
                  <a:pt x="101731" y="4370054"/>
                </a:lnTo>
                <a:cubicBezTo>
                  <a:pt x="45547" y="4370054"/>
                  <a:pt x="0" y="4324507"/>
                  <a:pt x="0" y="4268323"/>
                </a:cubicBezTo>
                <a:close/>
              </a:path>
            </a:pathLst>
          </a:custGeom>
          <a:gradFill>
            <a:gsLst>
              <a:gs pos="0">
                <a:srgbClr val="D29500">
                  <a:alpha val="10000"/>
                </a:srgbClr>
              </a:gs>
              <a:gs pos="100000">
                <a:srgbClr val="61BFB7">
                  <a:alpha val="40000"/>
                </a:srgbClr>
              </a:gs>
            </a:gsLst>
            <a:path path="circle">
              <a:fillToRect l="100000" t="100000"/>
            </a:path>
          </a:gradFill>
          <a:ln w="25400">
            <a:gradFill flip="none" rotWithShape="1">
              <a:gsLst>
                <a:gs pos="0">
                  <a:srgbClr val="D29500">
                    <a:alpha val="40000"/>
                  </a:srgbClr>
                </a:gs>
                <a:gs pos="100000">
                  <a:srgbClr val="61BFB7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02" name="화살표: 오른쪽 14">
            <a:extLst>
              <a:ext uri="{FF2B5EF4-FFF2-40B4-BE49-F238E27FC236}">
                <a16:creationId xmlns:a16="http://schemas.microsoft.com/office/drawing/2014/main" id="{FBD22B30-A103-3B02-F5F5-2EEA5C7B91D8}"/>
              </a:ext>
            </a:extLst>
          </p:cNvPr>
          <p:cNvSpPr/>
          <p:nvPr/>
        </p:nvSpPr>
        <p:spPr>
          <a:xfrm rot="8100000" flipH="1">
            <a:off x="8667224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3" name="화살표: 오른쪽 8">
            <a:extLst>
              <a:ext uri="{FF2B5EF4-FFF2-40B4-BE49-F238E27FC236}">
                <a16:creationId xmlns:a16="http://schemas.microsoft.com/office/drawing/2014/main" id="{F6170C99-A0A9-D58D-0703-9A1E71845C53}"/>
              </a:ext>
            </a:extLst>
          </p:cNvPr>
          <p:cNvSpPr/>
          <p:nvPr/>
        </p:nvSpPr>
        <p:spPr>
          <a:xfrm rot="8100000" flipH="1">
            <a:off x="600452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61BFB7">
                  <a:alpha val="0"/>
                </a:srgbClr>
              </a:gs>
              <a:gs pos="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AA55EABE-E269-13B6-DF3C-497EED20B6CA}"/>
              </a:ext>
            </a:extLst>
          </p:cNvPr>
          <p:cNvSpPr txBox="1"/>
          <p:nvPr/>
        </p:nvSpPr>
        <p:spPr>
          <a:xfrm rot="18900000">
            <a:off x="6316150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 latinLnBrk="0">
              <a:spcBef>
                <a:spcPts val="100"/>
              </a:spcBef>
            </a:pPr>
            <a:r>
              <a:rPr lang="en-US" altLang="ko-KR" sz="600" spc="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DISCOVERY</a:t>
            </a: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207F1776-6C39-9E06-417C-65AEEFC57DCD}"/>
              </a:ext>
            </a:extLst>
          </p:cNvPr>
          <p:cNvSpPr txBox="1"/>
          <p:nvPr/>
        </p:nvSpPr>
        <p:spPr>
          <a:xfrm rot="18900000">
            <a:off x="8974847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</a:t>
            </a:r>
          </a:p>
        </p:txBody>
      </p:sp>
      <p:sp>
        <p:nvSpPr>
          <p:cNvPr id="106" name="화살표: 오른쪽 15">
            <a:extLst>
              <a:ext uri="{FF2B5EF4-FFF2-40B4-BE49-F238E27FC236}">
                <a16:creationId xmlns:a16="http://schemas.microsoft.com/office/drawing/2014/main" id="{26E5C19B-EA40-C00C-5975-4020518DD5FF}"/>
              </a:ext>
            </a:extLst>
          </p:cNvPr>
          <p:cNvSpPr/>
          <p:nvPr/>
        </p:nvSpPr>
        <p:spPr>
          <a:xfrm rot="2700000">
            <a:off x="7537491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7" name="object 5">
            <a:extLst>
              <a:ext uri="{FF2B5EF4-FFF2-40B4-BE49-F238E27FC236}">
                <a16:creationId xmlns:a16="http://schemas.microsoft.com/office/drawing/2014/main" id="{89F93D58-1E1D-1955-4659-DC758EE1A18D}"/>
              </a:ext>
            </a:extLst>
          </p:cNvPr>
          <p:cNvSpPr txBox="1"/>
          <p:nvPr/>
        </p:nvSpPr>
        <p:spPr>
          <a:xfrm rot="2700000">
            <a:off x="7645498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DEFINE</a:t>
            </a:r>
          </a:p>
        </p:txBody>
      </p:sp>
      <p:sp>
        <p:nvSpPr>
          <p:cNvPr id="108" name="화살표: 오른쪽 18">
            <a:extLst>
              <a:ext uri="{FF2B5EF4-FFF2-40B4-BE49-F238E27FC236}">
                <a16:creationId xmlns:a16="http://schemas.microsoft.com/office/drawing/2014/main" id="{EB6D0814-48A5-3682-7851-0A2D3E56765C}"/>
              </a:ext>
            </a:extLst>
          </p:cNvPr>
          <p:cNvSpPr/>
          <p:nvPr/>
        </p:nvSpPr>
        <p:spPr>
          <a:xfrm rot="2700000">
            <a:off x="10186039" y="758541"/>
            <a:ext cx="1589612" cy="124194"/>
          </a:xfrm>
          <a:prstGeom prst="rightArrow">
            <a:avLst/>
          </a:prstGeom>
          <a:gradFill flip="none" rotWithShape="1">
            <a:gsLst>
              <a:gs pos="100000">
                <a:srgbClr val="D29500">
                  <a:alpha val="0"/>
                </a:srgbClr>
              </a:gs>
              <a:gs pos="0">
                <a:srgbClr val="D29500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algn="dist"/>
            <a:endParaRPr lang="ko-KR" altLang="en-US" sz="7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9" name="object 5">
            <a:extLst>
              <a:ext uri="{FF2B5EF4-FFF2-40B4-BE49-F238E27FC236}">
                <a16:creationId xmlns:a16="http://schemas.microsoft.com/office/drawing/2014/main" id="{7E1AF411-F350-C333-4EBE-AAD2C8279283}"/>
              </a:ext>
            </a:extLst>
          </p:cNvPr>
          <p:cNvSpPr txBox="1"/>
          <p:nvPr/>
        </p:nvSpPr>
        <p:spPr>
          <a:xfrm rot="2700000">
            <a:off x="10304195" y="473656"/>
            <a:ext cx="115983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en-US" altLang="ko-KR" sz="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DELIVER</a:t>
            </a:r>
          </a:p>
        </p:txBody>
      </p:sp>
      <p:pic>
        <p:nvPicPr>
          <p:cNvPr id="110" name="그래픽 31" descr="건배 단색으로 채워진">
            <a:extLst>
              <a:ext uri="{FF2B5EF4-FFF2-40B4-BE49-F238E27FC236}">
                <a16:creationId xmlns:a16="http://schemas.microsoft.com/office/drawing/2014/main" id="{AC3F8638-F5BD-A227-940D-D3B37753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32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1" name="그래픽 33" descr="허들 단색으로 채워진">
            <a:extLst>
              <a:ext uri="{FF2B5EF4-FFF2-40B4-BE49-F238E27FC236}">
                <a16:creationId xmlns:a16="http://schemas.microsoft.com/office/drawing/2014/main" id="{81D18F48-7413-9BB2-EA35-9A7E7387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0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2" name="그래픽 35" descr="모임 단색으로 채워진">
            <a:extLst>
              <a:ext uri="{FF2B5EF4-FFF2-40B4-BE49-F238E27FC236}">
                <a16:creationId xmlns:a16="http://schemas.microsoft.com/office/drawing/2014/main" id="{B8093CA5-FA06-4FF6-6871-8D74B215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479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pic>
        <p:nvPicPr>
          <p:cNvPr id="113" name="그래픽 26" descr="산점도 단색으로 채워진">
            <a:extLst>
              <a:ext uri="{FF2B5EF4-FFF2-40B4-BE49-F238E27FC236}">
                <a16:creationId xmlns:a16="http://schemas.microsoft.com/office/drawing/2014/main" id="{B4EDB929-C98F-3536-B5EB-90BBA5C85B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1230" y="908123"/>
            <a:ext cx="306288" cy="306288"/>
          </a:xfrm>
          <a:prstGeom prst="rect">
            <a:avLst/>
          </a:prstGeom>
          <a:effectLst>
            <a:glow rad="50800">
              <a:srgbClr val="D29500">
                <a:alpha val="35000"/>
              </a:srgbClr>
            </a:glow>
          </a:effec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82394-E3A3-908E-8192-3966DA4FB88A}"/>
              </a:ext>
            </a:extLst>
          </p:cNvPr>
          <p:cNvSpPr/>
          <p:nvPr/>
        </p:nvSpPr>
        <p:spPr>
          <a:xfrm>
            <a:off x="-1" y="6541893"/>
            <a:ext cx="12189753" cy="30854"/>
          </a:xfrm>
          <a:prstGeom prst="rect">
            <a:avLst/>
          </a:prstGeom>
          <a:gradFill flip="none" rotWithShape="1">
            <a:gsLst>
              <a:gs pos="0">
                <a:srgbClr val="D29500"/>
              </a:gs>
              <a:gs pos="100000">
                <a:srgbClr val="61B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914420" y="3385448"/>
            <a:ext cx="2178709" cy="2699364"/>
            <a:chOff x="914420" y="3291933"/>
            <a:chExt cx="2178709" cy="2699364"/>
          </a:xfrm>
        </p:grpSpPr>
        <p:sp>
          <p:nvSpPr>
            <p:cNvPr id="1031" name="모서리가 둥근 직사각형 1030"/>
            <p:cNvSpPr/>
            <p:nvPr/>
          </p:nvSpPr>
          <p:spPr>
            <a:xfrm flipV="1">
              <a:off x="914420" y="3291933"/>
              <a:ext cx="2178709" cy="2699364"/>
            </a:xfrm>
            <a:prstGeom prst="roundRect">
              <a:avLst>
                <a:gd name="adj" fmla="val 6595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61BFB7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0" b="12344"/>
            <a:stretch>
              <a:fillRect/>
            </a:stretch>
          </p:blipFill>
          <p:spPr>
            <a:xfrm>
              <a:off x="914420" y="3295258"/>
              <a:ext cx="2178709" cy="2178709"/>
            </a:xfrm>
            <a:custGeom>
              <a:avLst/>
              <a:gdLst>
                <a:gd name="connsiteX0" fmla="*/ 254203 w 4572000"/>
                <a:gd name="connsiteY0" fmla="*/ 0 h 4572000"/>
                <a:gd name="connsiteX1" fmla="*/ 4317797 w 4572000"/>
                <a:gd name="connsiteY1" fmla="*/ 0 h 4572000"/>
                <a:gd name="connsiteX2" fmla="*/ 4572000 w 4572000"/>
                <a:gd name="connsiteY2" fmla="*/ 254203 h 4572000"/>
                <a:gd name="connsiteX3" fmla="*/ 4572000 w 4572000"/>
                <a:gd name="connsiteY3" fmla="*/ 4572000 h 4572000"/>
                <a:gd name="connsiteX4" fmla="*/ 0 w 4572000"/>
                <a:gd name="connsiteY4" fmla="*/ 4572000 h 4572000"/>
                <a:gd name="connsiteX5" fmla="*/ 0 w 4572000"/>
                <a:gd name="connsiteY5" fmla="*/ 254203 h 4572000"/>
                <a:gd name="connsiteX6" fmla="*/ 254203 w 4572000"/>
                <a:gd name="connsiteY6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0" h="4572000">
                  <a:moveTo>
                    <a:pt x="254203" y="0"/>
                  </a:moveTo>
                  <a:lnTo>
                    <a:pt x="4317797" y="0"/>
                  </a:lnTo>
                  <a:cubicBezTo>
                    <a:pt x="4458189" y="0"/>
                    <a:pt x="4572000" y="113811"/>
                    <a:pt x="4572000" y="254203"/>
                  </a:cubicBezTo>
                  <a:lnTo>
                    <a:pt x="4572000" y="4572000"/>
                  </a:lnTo>
                  <a:lnTo>
                    <a:pt x="0" y="4572000"/>
                  </a:lnTo>
                  <a:lnTo>
                    <a:pt x="0" y="254203"/>
                  </a:lnTo>
                  <a:cubicBezTo>
                    <a:pt x="0" y="113811"/>
                    <a:pt x="113811" y="0"/>
                    <a:pt x="254203" y="0"/>
                  </a:cubicBezTo>
                  <a:close/>
                </a:path>
              </a:pathLst>
            </a:custGeom>
          </p:spPr>
        </p:pic>
        <p:sp>
          <p:nvSpPr>
            <p:cNvPr id="151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1548275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승차 </a:t>
              </a:r>
              <a:r>
                <a:rPr lang="ko-KR" altLang="en-US" sz="1400" smtClean="0">
                  <a:solidFill>
                    <a:srgbClr val="61BFB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</a:t>
              </a:r>
              <a:endParaRPr lang="en-US" altLang="ko-KR" sz="1400" dirty="0">
                <a:solidFill>
                  <a:srgbClr val="61BFB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3" name="그룹 1042"/>
          <p:cNvGrpSpPr/>
          <p:nvPr/>
        </p:nvGrpSpPr>
        <p:grpSpPr>
          <a:xfrm>
            <a:off x="9096983" y="3383070"/>
            <a:ext cx="2180597" cy="2699364"/>
            <a:chOff x="9096983" y="3289555"/>
            <a:chExt cx="2180597" cy="2699364"/>
          </a:xfrm>
        </p:grpSpPr>
        <p:sp>
          <p:nvSpPr>
            <p:cNvPr id="147" name="모서리가 둥근 직사각형 146"/>
            <p:cNvSpPr/>
            <p:nvPr/>
          </p:nvSpPr>
          <p:spPr>
            <a:xfrm flipV="1">
              <a:off x="9096983" y="3289555"/>
              <a:ext cx="2178709" cy="2699364"/>
            </a:xfrm>
            <a:prstGeom prst="roundRect">
              <a:avLst>
                <a:gd name="adj" fmla="val 5994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D295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" r="33196"/>
            <a:stretch>
              <a:fillRect/>
            </a:stretch>
          </p:blipFill>
          <p:spPr>
            <a:xfrm>
              <a:off x="9096983" y="3291933"/>
              <a:ext cx="2180597" cy="2180076"/>
            </a:xfrm>
            <a:custGeom>
              <a:avLst/>
              <a:gdLst>
                <a:gd name="connsiteX0" fmla="*/ 357106 w 6708406"/>
                <a:gd name="connsiteY0" fmla="*/ 0 h 6706805"/>
                <a:gd name="connsiteX1" fmla="*/ 6351301 w 6708406"/>
                <a:gd name="connsiteY1" fmla="*/ 0 h 6706805"/>
                <a:gd name="connsiteX2" fmla="*/ 6410589 w 6708406"/>
                <a:gd name="connsiteY2" fmla="*/ 5977 h 6706805"/>
                <a:gd name="connsiteX3" fmla="*/ 6708406 w 6708406"/>
                <a:gd name="connsiteY3" fmla="*/ 371386 h 6706805"/>
                <a:gd name="connsiteX4" fmla="*/ 6708406 w 6708406"/>
                <a:gd name="connsiteY4" fmla="*/ 6706805 h 6706805"/>
                <a:gd name="connsiteX5" fmla="*/ 0 w 6708406"/>
                <a:gd name="connsiteY5" fmla="*/ 6706805 h 6706805"/>
                <a:gd name="connsiteX6" fmla="*/ 0 w 6708406"/>
                <a:gd name="connsiteY6" fmla="*/ 371386 h 6706805"/>
                <a:gd name="connsiteX7" fmla="*/ 297818 w 6708406"/>
                <a:gd name="connsiteY7" fmla="*/ 5977 h 67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8406" h="6706805">
                  <a:moveTo>
                    <a:pt x="357106" y="0"/>
                  </a:moveTo>
                  <a:lnTo>
                    <a:pt x="6351301" y="0"/>
                  </a:lnTo>
                  <a:lnTo>
                    <a:pt x="6410589" y="5977"/>
                  </a:lnTo>
                  <a:cubicBezTo>
                    <a:pt x="6580553" y="40757"/>
                    <a:pt x="6708406" y="191141"/>
                    <a:pt x="6708406" y="371386"/>
                  </a:cubicBezTo>
                  <a:lnTo>
                    <a:pt x="6708406" y="6706805"/>
                  </a:lnTo>
                  <a:lnTo>
                    <a:pt x="0" y="6706805"/>
                  </a:lnTo>
                  <a:lnTo>
                    <a:pt x="0" y="371386"/>
                  </a:lnTo>
                  <a:cubicBezTo>
                    <a:pt x="0" y="191141"/>
                    <a:pt x="127854" y="40757"/>
                    <a:pt x="297818" y="5977"/>
                  </a:cubicBezTo>
                  <a:close/>
                </a:path>
              </a:pathLst>
            </a:custGeom>
          </p:spPr>
        </p:pic>
        <p:sp>
          <p:nvSpPr>
            <p:cNvPr id="152" name="object 5">
              <a:extLst>
                <a:ext uri="{FF2B5EF4-FFF2-40B4-BE49-F238E27FC236}">
                  <a16:creationId xmlns:a16="http://schemas.microsoft.com/office/drawing/2014/main" id="{A40D7E57-2AB8-BB43-7C62-F4646A2112D0}"/>
                </a:ext>
              </a:extLst>
            </p:cNvPr>
            <p:cNvSpPr txBox="1"/>
            <p:nvPr/>
          </p:nvSpPr>
          <p:spPr>
            <a:xfrm>
              <a:off x="9717633" y="5610772"/>
              <a:ext cx="93740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하차 </a:t>
              </a:r>
              <a:r>
                <a:rPr lang="ko-KR" altLang="en-US" sz="1400" smtClean="0">
                  <a:solidFill>
                    <a:srgbClr val="D295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후</a:t>
              </a:r>
              <a:endParaRPr lang="en-US" altLang="ko-KR" sz="1400" dirty="0">
                <a:solidFill>
                  <a:srgbClr val="D295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42" name="그룹 1041"/>
          <p:cNvGrpSpPr/>
          <p:nvPr/>
        </p:nvGrpSpPr>
        <p:grpSpPr>
          <a:xfrm>
            <a:off x="4716731" y="2812718"/>
            <a:ext cx="2756652" cy="3256809"/>
            <a:chOff x="4716731" y="2719203"/>
            <a:chExt cx="2756652" cy="3256809"/>
          </a:xfrm>
        </p:grpSpPr>
        <p:sp>
          <p:nvSpPr>
            <p:cNvPr id="148" name="모서리가 둥근 직사각형 147"/>
            <p:cNvSpPr/>
            <p:nvPr/>
          </p:nvSpPr>
          <p:spPr>
            <a:xfrm flipV="1">
              <a:off x="4716731" y="2719203"/>
              <a:ext cx="2756652" cy="3256809"/>
            </a:xfrm>
            <a:prstGeom prst="roundRect">
              <a:avLst>
                <a:gd name="adj" fmla="val 5570"/>
              </a:avLst>
            </a:prstGeom>
            <a:solidFill>
              <a:srgbClr val="000005"/>
            </a:solidFill>
            <a:ln>
              <a:noFill/>
            </a:ln>
            <a:effectLst>
              <a:glow rad="101600">
                <a:srgbClr val="B3B485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35385"/>
            <a:stretch>
              <a:fillRect/>
            </a:stretch>
          </p:blipFill>
          <p:spPr>
            <a:xfrm>
              <a:off x="4717674" y="2719203"/>
              <a:ext cx="2754764" cy="2754764"/>
            </a:xfrm>
            <a:custGeom>
              <a:avLst/>
              <a:gdLst>
                <a:gd name="connsiteX0" fmla="*/ 321415 w 5780846"/>
                <a:gd name="connsiteY0" fmla="*/ 0 h 5780846"/>
                <a:gd name="connsiteX1" fmla="*/ 5459431 w 5780846"/>
                <a:gd name="connsiteY1" fmla="*/ 0 h 5780846"/>
                <a:gd name="connsiteX2" fmla="*/ 5780846 w 5780846"/>
                <a:gd name="connsiteY2" fmla="*/ 321415 h 5780846"/>
                <a:gd name="connsiteX3" fmla="*/ 5780846 w 5780846"/>
                <a:gd name="connsiteY3" fmla="*/ 5780846 h 5780846"/>
                <a:gd name="connsiteX4" fmla="*/ 0 w 5780846"/>
                <a:gd name="connsiteY4" fmla="*/ 5780846 h 5780846"/>
                <a:gd name="connsiteX5" fmla="*/ 0 w 5780846"/>
                <a:gd name="connsiteY5" fmla="*/ 321415 h 5780846"/>
                <a:gd name="connsiteX6" fmla="*/ 321415 w 5780846"/>
                <a:gd name="connsiteY6" fmla="*/ 0 h 578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0846" h="5780846">
                  <a:moveTo>
                    <a:pt x="321415" y="0"/>
                  </a:moveTo>
                  <a:lnTo>
                    <a:pt x="5459431" y="0"/>
                  </a:lnTo>
                  <a:cubicBezTo>
                    <a:pt x="5636944" y="0"/>
                    <a:pt x="5780846" y="143902"/>
                    <a:pt x="5780846" y="321415"/>
                  </a:cubicBezTo>
                  <a:lnTo>
                    <a:pt x="5780846" y="5780846"/>
                  </a:lnTo>
                  <a:lnTo>
                    <a:pt x="0" y="5780846"/>
                  </a:lnTo>
                  <a:lnTo>
                    <a:pt x="0" y="321415"/>
                  </a:lnTo>
                  <a:cubicBezTo>
                    <a:pt x="0" y="143902"/>
                    <a:pt x="143902" y="0"/>
                    <a:pt x="321415" y="0"/>
                  </a:cubicBezTo>
                  <a:close/>
                </a:path>
              </a:pathLst>
            </a:custGeom>
          </p:spPr>
        </p:pic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C2F3A7A3-DABF-78A4-EB0F-04AEBA4E5F29}"/>
                </a:ext>
              </a:extLst>
            </p:cNvPr>
            <p:cNvSpPr txBox="1"/>
            <p:nvPr/>
          </p:nvSpPr>
          <p:spPr>
            <a:xfrm>
              <a:off x="5640501" y="5610772"/>
              <a:ext cx="91099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111" algn="ctr" latinLnBrk="0">
                <a:spcBef>
                  <a:spcPts val="100"/>
                </a:spcBef>
              </a:pPr>
              <a:r>
                <a:rPr lang="ko-KR" altLang="en-US" sz="140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차량 주행 </a:t>
              </a:r>
              <a:r>
                <a:rPr lang="ko-KR" altLang="en-US" sz="1400" smtClean="0">
                  <a:solidFill>
                    <a:srgbClr val="B3B48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</a:t>
              </a:r>
              <a:endParaRPr lang="en-US" altLang="ko-KR" sz="1400" dirty="0">
                <a:solidFill>
                  <a:srgbClr val="B3B4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445819-CE95-3107-50CB-8E0DC8B98687}"/>
              </a:ext>
            </a:extLst>
          </p:cNvPr>
          <p:cNvCxnSpPr>
            <a:cxnSpLocks/>
          </p:cNvCxnSpPr>
          <p:nvPr/>
        </p:nvCxnSpPr>
        <p:spPr>
          <a:xfrm flipH="1" flipV="1">
            <a:off x="8284237" y="3046565"/>
            <a:ext cx="946" cy="3526183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D29500"/>
                </a:gs>
                <a:gs pos="50000">
                  <a:srgbClr val="D29500"/>
                </a:gs>
                <a:gs pos="0">
                  <a:srgbClr val="D29500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그래픽 131" descr="재생 단색으로 채워진">
            <a:extLst>
              <a:ext uri="{FF2B5EF4-FFF2-40B4-BE49-F238E27FC236}">
                <a16:creationId xmlns:a16="http://schemas.microsoft.com/office/drawing/2014/main" id="{C1591688-168E-11C4-CA51-15CBCB5E14A8}"/>
              </a:ext>
            </a:extLst>
          </p:cNvPr>
          <p:cNvSpPr/>
          <p:nvPr/>
        </p:nvSpPr>
        <p:spPr>
          <a:xfrm>
            <a:off x="8218964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D29500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4E8238-C7C2-E449-4077-29786CD79629}"/>
              </a:ext>
            </a:extLst>
          </p:cNvPr>
          <p:cNvSpPr/>
          <p:nvPr/>
        </p:nvSpPr>
        <p:spPr>
          <a:xfrm rot="5400000">
            <a:off x="5889751" y="-4686807"/>
            <a:ext cx="412498" cy="12192003"/>
          </a:xfrm>
          <a:prstGeom prst="rect">
            <a:avLst/>
          </a:prstGeom>
          <a:gradFill flip="none" rotWithShape="1">
            <a:gsLst>
              <a:gs pos="0">
                <a:srgbClr val="333F51">
                  <a:alpha val="0"/>
                </a:srgbClr>
              </a:gs>
              <a:gs pos="60000">
                <a:srgbClr val="333F5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0E9BB5D6-3BA5-72C9-597D-11A23108FF0A}"/>
              </a:ext>
            </a:extLst>
          </p:cNvPr>
          <p:cNvSpPr txBox="1"/>
          <p:nvPr/>
        </p:nvSpPr>
        <p:spPr>
          <a:xfrm>
            <a:off x="6788657" y="1263265"/>
            <a:ext cx="6125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회의</a:t>
            </a:r>
            <a:endParaRPr lang="en-US" altLang="ko-KR" sz="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object 5">
            <a:extLst>
              <a:ext uri="{FF2B5EF4-FFF2-40B4-BE49-F238E27FC236}">
                <a16:creationId xmlns:a16="http://schemas.microsoft.com/office/drawing/2014/main" id="{B0F12EB2-B1AD-D676-0247-60F0D0F28E6A}"/>
              </a:ext>
            </a:extLst>
          </p:cNvPr>
          <p:cNvSpPr txBox="1"/>
          <p:nvPr/>
        </p:nvSpPr>
        <p:spPr>
          <a:xfrm>
            <a:off x="7687797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시의성 검증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6" name="object 5">
            <a:extLst>
              <a:ext uri="{FF2B5EF4-FFF2-40B4-BE49-F238E27FC236}">
                <a16:creationId xmlns:a16="http://schemas.microsoft.com/office/drawing/2014/main" id="{10F3CB7A-C02C-D51A-216F-B785F0B6A1B8}"/>
              </a:ext>
            </a:extLst>
          </p:cNvPr>
          <p:cNvSpPr txBox="1"/>
          <p:nvPr/>
        </p:nvSpPr>
        <p:spPr>
          <a:xfrm>
            <a:off x="946460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설계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50E3CABB-11A3-8B49-EAA5-F632EB51AB76}"/>
              </a:ext>
            </a:extLst>
          </p:cNvPr>
          <p:cNvSpPr txBox="1"/>
          <p:nvPr/>
        </p:nvSpPr>
        <p:spPr>
          <a:xfrm>
            <a:off x="10363742" y="1263265"/>
            <a:ext cx="612576" cy="176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명세 수행 현황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2646374" y="3226088"/>
            <a:ext cx="251711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짧은 시간</a:t>
            </a:r>
            <a:endParaRPr lang="en-US" altLang="ko-KR" sz="12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rgbClr val="B3B4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경유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ko-KR" altLang="en-US" sz="12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</a:t>
            </a: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려움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108429" y="2812718"/>
            <a:ext cx="0" cy="3763402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61BFB7"/>
                </a:gs>
                <a:gs pos="50000">
                  <a:srgbClr val="61BFB7"/>
                </a:gs>
                <a:gs pos="0">
                  <a:srgbClr val="61BFB7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42210" y="6485906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61BFB7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9DB0414-8841-D4E2-AF13-64ECC49B7F32}"/>
              </a:ext>
            </a:extLst>
          </p:cNvPr>
          <p:cNvCxnSpPr>
            <a:cxnSpLocks/>
          </p:cNvCxnSpPr>
          <p:nvPr/>
        </p:nvCxnSpPr>
        <p:spPr>
          <a:xfrm flipV="1">
            <a:off x="3904930" y="3542656"/>
            <a:ext cx="0" cy="3030091"/>
          </a:xfrm>
          <a:prstGeom prst="straightConnector1">
            <a:avLst/>
          </a:prstGeom>
          <a:ln w="25400" cap="rnd">
            <a:gradFill flip="none" rotWithShape="1">
              <a:gsLst>
                <a:gs pos="100000">
                  <a:srgbClr val="B3B485"/>
                </a:gs>
                <a:gs pos="50000">
                  <a:srgbClr val="B3B485"/>
                </a:gs>
                <a:gs pos="0">
                  <a:srgbClr val="B3B485">
                    <a:alpha val="0"/>
                  </a:srgbClr>
                </a:gs>
              </a:gsLst>
              <a:lin ang="16200000" scaled="1"/>
              <a:tileRect/>
            </a:gradFill>
            <a:prstDash val="solid"/>
            <a:round/>
            <a:headEnd type="non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그래픽 131" descr="재생 단색으로 채워진">
            <a:extLst>
              <a:ext uri="{FF2B5EF4-FFF2-40B4-BE49-F238E27FC236}">
                <a16:creationId xmlns:a16="http://schemas.microsoft.com/office/drawing/2014/main" id="{A363E08F-93EA-D993-ADEA-356EF6AAC9A2}"/>
              </a:ext>
            </a:extLst>
          </p:cNvPr>
          <p:cNvSpPr/>
          <p:nvPr/>
        </p:nvSpPr>
        <p:spPr>
          <a:xfrm>
            <a:off x="3838711" y="6482534"/>
            <a:ext cx="132438" cy="133623"/>
          </a:xfrm>
          <a:prstGeom prst="ellipse">
            <a:avLst/>
          </a:prstGeom>
          <a:solidFill>
            <a:schemeClr val="bg1"/>
          </a:solidFill>
          <a:ln w="3373" cap="flat">
            <a:solidFill>
              <a:srgbClr val="FFFFFF"/>
            </a:solidFill>
            <a:prstDash val="solid"/>
            <a:miter/>
          </a:ln>
          <a:effectLst>
            <a:glow rad="101600">
              <a:srgbClr val="B3B485">
                <a:alpha val="60000"/>
              </a:srgbClr>
            </a:glow>
          </a:effectLst>
        </p:spPr>
        <p:txBody>
          <a:bodyPr rtlCol="0" anchor="ctr"/>
          <a:lstStyle/>
          <a:p>
            <a:endParaRPr lang="ko-KR" altLang="en-US" sz="1000"/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 rot="1361390">
            <a:off x="-138632" y="2806834"/>
            <a:ext cx="1200128" cy="25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11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2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</a:t>
            </a:r>
            <a:r>
              <a:rPr lang="ko-KR" altLang="en-US" sz="1200" smtClean="0">
                <a:solidFill>
                  <a:srgbClr val="61BFB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endParaRPr lang="ko-KR" altLang="en-US" sz="1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4" name="위로 구부러진 화살표 73"/>
          <p:cNvSpPr/>
          <p:nvPr/>
        </p:nvSpPr>
        <p:spPr>
          <a:xfrm>
            <a:off x="588926" y="4149471"/>
            <a:ext cx="1769796" cy="879089"/>
          </a:xfrm>
          <a:prstGeom prst="curvedUpArrow">
            <a:avLst/>
          </a:prstGeom>
          <a:gradFill flip="none" rotWithShape="1">
            <a:gsLst>
              <a:gs pos="0">
                <a:srgbClr val="61BFB7">
                  <a:alpha val="0"/>
                </a:srgbClr>
              </a:gs>
              <a:gs pos="100000">
                <a:srgbClr val="61BFB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5" name="object 5">
            <a:extLst>
              <a:ext uri="{FF2B5EF4-FFF2-40B4-BE49-F238E27FC236}">
                <a16:creationId xmlns:a16="http://schemas.microsoft.com/office/drawing/2014/main" id="{C2F3A7A3-DABF-78A4-EB0F-04AEBA4E5F29}"/>
              </a:ext>
            </a:extLst>
          </p:cNvPr>
          <p:cNvSpPr txBox="1"/>
          <p:nvPr/>
        </p:nvSpPr>
        <p:spPr>
          <a:xfrm>
            <a:off x="1383865" y="4500103"/>
            <a:ext cx="1239819" cy="286603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4111" algn="ctr">
              <a:spcBef>
                <a:spcPts val="100"/>
              </a:spcBef>
            </a:pPr>
            <a:r>
              <a:rPr lang="ko-KR" altLang="en-US" sz="16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차량 소유 가치</a:t>
            </a:r>
            <a:endParaRPr lang="en-US" altLang="ko-KR" sz="16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2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1615</Words>
  <Application>Microsoft Office PowerPoint</Application>
  <PresentationFormat>와이드스크린</PresentationFormat>
  <Paragraphs>603</Paragraphs>
  <Slides>28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Pretendard SemiBold</vt:lpstr>
      <vt:lpstr>Perpetua Titling MT</vt:lpstr>
      <vt:lpstr>Arial</vt:lpstr>
      <vt:lpstr>Pretendard Medium</vt:lpstr>
      <vt:lpstr>Pretendard Thin</vt:lpstr>
      <vt:lpstr>맑은 고딕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261</cp:revision>
  <dcterms:created xsi:type="dcterms:W3CDTF">2025-03-10T14:20:44Z</dcterms:created>
  <dcterms:modified xsi:type="dcterms:W3CDTF">2025-03-21T00:57:57Z</dcterms:modified>
</cp:coreProperties>
</file>